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64" r:id="rId5"/>
  </p:sldMasterIdLst>
  <p:notesMasterIdLst>
    <p:notesMasterId r:id="rId30"/>
  </p:notesMasterIdLst>
  <p:handoutMasterIdLst>
    <p:handoutMasterId r:id="rId31"/>
  </p:handoutMasterIdLst>
  <p:sldIdLst>
    <p:sldId id="256" r:id="rId6"/>
    <p:sldId id="1760" r:id="rId7"/>
    <p:sldId id="1761"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Lst>
  <p:sldSz cx="9144000" cy="5143500" type="screen16x9"/>
  <p:notesSz cx="6742113" cy="9872663"/>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28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lga Odden Reksnes" initials="aohre" lastIdx="7" clrIdx="0"/>
  <p:cmAuthor id="1" name="Helga" initials="H" lastIdx="1" clrIdx="1"/>
  <p:cmAuthor id="2" name="Rita Åse" initials="" lastIdx="0" clrIdx="2"/>
  <p:cmAuthor id="3" name="Tor-Arne Ruud" initials="TR" lastIdx="2" clrIdx="3"/>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869"/>
    <a:srgbClr val="757113"/>
    <a:srgbClr val="00344C"/>
    <a:srgbClr val="231D08"/>
    <a:srgbClr val="813417"/>
    <a:srgbClr val="575857"/>
    <a:srgbClr val="321B0B"/>
    <a:srgbClr val="141313"/>
    <a:srgbClr val="4F22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1877" autoAdjust="0"/>
  </p:normalViewPr>
  <p:slideViewPr>
    <p:cSldViewPr snapToObjects="1">
      <p:cViewPr varScale="1">
        <p:scale>
          <a:sx n="139" d="100"/>
          <a:sy n="139" d="100"/>
        </p:scale>
        <p:origin x="126" y="222"/>
      </p:cViewPr>
      <p:guideLst>
        <p:guide orient="horz"/>
        <p:guide pos="2835"/>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2"/>
            <a:ext cx="2921582" cy="493633"/>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18971" y="2"/>
            <a:ext cx="2921582" cy="493633"/>
          </a:xfrm>
          <a:prstGeom prst="rect">
            <a:avLst/>
          </a:prstGeom>
        </p:spPr>
        <p:txBody>
          <a:bodyPr vert="horz" lIns="91440" tIns="45720" rIns="91440" bIns="45720" rtlCol="0"/>
          <a:lstStyle>
            <a:lvl1pPr algn="r">
              <a:defRPr sz="1200"/>
            </a:lvl1pPr>
          </a:lstStyle>
          <a:p>
            <a:fld id="{CBC057DF-B1E7-5042-A667-9A5A84EEA5C5}" type="datetimeFigureOut">
              <a:rPr lang="nb-NO" smtClean="0"/>
              <a:t>08.11.2021</a:t>
            </a:fld>
            <a:endParaRPr lang="nb-NO"/>
          </a:p>
        </p:txBody>
      </p:sp>
      <p:sp>
        <p:nvSpPr>
          <p:cNvPr id="4" name="Plassholder for bunntekst 3"/>
          <p:cNvSpPr>
            <a:spLocks noGrp="1"/>
          </p:cNvSpPr>
          <p:nvPr>
            <p:ph type="ftr" sz="quarter" idx="2"/>
          </p:nvPr>
        </p:nvSpPr>
        <p:spPr>
          <a:xfrm>
            <a:off x="0" y="9377318"/>
            <a:ext cx="2921582" cy="493633"/>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18971" y="9377318"/>
            <a:ext cx="2921582" cy="493633"/>
          </a:xfrm>
          <a:prstGeom prst="rect">
            <a:avLst/>
          </a:prstGeom>
        </p:spPr>
        <p:txBody>
          <a:bodyPr vert="horz" lIns="91440" tIns="45720" rIns="91440" bIns="45720" rtlCol="0" anchor="b"/>
          <a:lstStyle>
            <a:lvl1pPr algn="r">
              <a:defRPr sz="1200"/>
            </a:lvl1pPr>
          </a:lstStyle>
          <a:p>
            <a:fld id="{5E1E2262-D6FB-B646-AFCE-4769B1F18CBD}" type="slidenum">
              <a:rPr lang="nb-NO" smtClean="0"/>
              <a:t>‹#›</a:t>
            </a:fld>
            <a:endParaRPr lang="nb-NO"/>
          </a:p>
        </p:txBody>
      </p:sp>
    </p:spTree>
    <p:extLst>
      <p:ext uri="{BB962C8B-B14F-4D97-AF65-F5344CB8AC3E}">
        <p14:creationId xmlns:p14="http://schemas.microsoft.com/office/powerpoint/2010/main" val="38979385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2"/>
            <a:ext cx="2921582" cy="493633"/>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8971" y="2"/>
            <a:ext cx="2921582" cy="493633"/>
          </a:xfrm>
          <a:prstGeom prst="rect">
            <a:avLst/>
          </a:prstGeom>
        </p:spPr>
        <p:txBody>
          <a:bodyPr vert="horz" lIns="91440" tIns="45720" rIns="91440" bIns="45720" rtlCol="0"/>
          <a:lstStyle>
            <a:lvl1pPr algn="r">
              <a:defRPr sz="1200"/>
            </a:lvl1pPr>
          </a:lstStyle>
          <a:p>
            <a:fld id="{CEB02C28-C3EC-3B49-B45F-4820E7CE67B4}" type="datetimeFigureOut">
              <a:rPr lang="nb-NO" smtClean="0"/>
              <a:t>08.11.2021</a:t>
            </a:fld>
            <a:endParaRPr lang="nb-NO"/>
          </a:p>
        </p:txBody>
      </p:sp>
      <p:sp>
        <p:nvSpPr>
          <p:cNvPr id="4" name="Plassholder for lysbilde 3"/>
          <p:cNvSpPr>
            <a:spLocks noGrp="1" noRot="1" noChangeAspect="1"/>
          </p:cNvSpPr>
          <p:nvPr>
            <p:ph type="sldImg" idx="2"/>
          </p:nvPr>
        </p:nvSpPr>
        <p:spPr>
          <a:xfrm>
            <a:off x="79375" y="739775"/>
            <a:ext cx="6583363" cy="3703638"/>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7318"/>
            <a:ext cx="2921582" cy="493633"/>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8971" y="9377318"/>
            <a:ext cx="2921582" cy="493633"/>
          </a:xfrm>
          <a:prstGeom prst="rect">
            <a:avLst/>
          </a:prstGeom>
        </p:spPr>
        <p:txBody>
          <a:bodyPr vert="horz" lIns="91440" tIns="45720" rIns="91440" bIns="45720" rtlCol="0" anchor="b"/>
          <a:lstStyle>
            <a:lvl1pPr algn="r">
              <a:defRPr sz="1200"/>
            </a:lvl1pPr>
          </a:lstStyle>
          <a:p>
            <a:fld id="{4DDFF7EC-C614-4D4E-85A8-A505260F04B2}" type="slidenum">
              <a:rPr lang="nb-NO" smtClean="0"/>
              <a:t>‹#›</a:t>
            </a:fld>
            <a:endParaRPr lang="nb-NO"/>
          </a:p>
        </p:txBody>
      </p:sp>
    </p:spTree>
    <p:extLst>
      <p:ext uri="{BB962C8B-B14F-4D97-AF65-F5344CB8AC3E}">
        <p14:creationId xmlns:p14="http://schemas.microsoft.com/office/powerpoint/2010/main" val="179967505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1200"/>
              <a:t>Fire fokusområder</a:t>
            </a:r>
          </a:p>
          <a:p>
            <a:pPr marL="171450" indent="-171450">
              <a:buFont typeface="Arial" panose="020B0604020202020204" pitchFamily="34" charset="0"/>
              <a:buChar char="•"/>
            </a:pPr>
            <a:r>
              <a:rPr lang="nb-NO" sz="1200"/>
              <a:t>17 konkrete spørsmål om områder som anses som viktige for dyrevelferden. Det legges stor vekt på hvordan dyra svarer på miljø og stell, altså </a:t>
            </a:r>
            <a:r>
              <a:rPr lang="nb-NO" sz="1200" err="1"/>
              <a:t>dyrebaserte</a:t>
            </a:r>
            <a:r>
              <a:rPr lang="nb-NO" sz="1200"/>
              <a:t> velferdsindikatorer </a:t>
            </a:r>
          </a:p>
          <a:p>
            <a:pPr marL="171450" indent="-171450">
              <a:buFont typeface="Arial" panose="020B0604020202020204" pitchFamily="34" charset="0"/>
              <a:buChar char="•"/>
            </a:pPr>
            <a:r>
              <a:rPr lang="nb-NO" sz="1200">
                <a:solidFill>
                  <a:srgbClr val="000000"/>
                </a:solidFill>
                <a:latin typeface="WordVisi_MSFontService"/>
              </a:rPr>
              <a:t>Egne (åpne) spørsmål om det er gjort ekstra tiltak for å bedre trivselen til dyra i fjøset. Eksempler: </a:t>
            </a:r>
            <a:r>
              <a:rPr lang="nb-NO" sz="1200" err="1">
                <a:solidFill>
                  <a:srgbClr val="000000"/>
                </a:solidFill>
                <a:latin typeface="WordVisi_MSFontService"/>
              </a:rPr>
              <a:t>kløbørste</a:t>
            </a:r>
            <a:r>
              <a:rPr lang="nb-NO" sz="1200">
                <a:solidFill>
                  <a:srgbClr val="000000"/>
                </a:solidFill>
                <a:latin typeface="WordVisi_MSFontService"/>
              </a:rPr>
              <a:t>, lengre beitetid enn kravet, mjukt gangunderlag, </a:t>
            </a:r>
            <a:r>
              <a:rPr lang="nb-NO" sz="1200" err="1">
                <a:solidFill>
                  <a:srgbClr val="000000"/>
                </a:solidFill>
                <a:latin typeface="WordVisi_MSFontService"/>
              </a:rPr>
              <a:t>liggebås</a:t>
            </a:r>
            <a:r>
              <a:rPr lang="nb-NO" sz="1200">
                <a:solidFill>
                  <a:srgbClr val="000000"/>
                </a:solidFill>
                <a:latin typeface="WordVisi_MSFontService"/>
              </a:rPr>
              <a:t>/</a:t>
            </a:r>
            <a:r>
              <a:rPr lang="nb-NO" sz="1200" err="1">
                <a:solidFill>
                  <a:srgbClr val="000000"/>
                </a:solidFill>
                <a:latin typeface="WordVisi_MSFontService"/>
              </a:rPr>
              <a:t>talle</a:t>
            </a:r>
            <a:r>
              <a:rPr lang="nb-NO" sz="1200">
                <a:solidFill>
                  <a:srgbClr val="000000"/>
                </a:solidFill>
                <a:latin typeface="WordVisi_MSFontService"/>
              </a:rPr>
              <a:t> for okser</a:t>
            </a:r>
          </a:p>
          <a:p>
            <a:pPr marL="171450" indent="-171450">
              <a:buFont typeface="Arial" panose="020B0604020202020204" pitchFamily="34" charset="0"/>
              <a:buChar char="•"/>
            </a:pPr>
            <a:r>
              <a:rPr lang="nb-NO"/>
              <a:t>Under andre forhold kan det beskrives forhold som ikke faller naturlig inn under andre spørsmål – f.eks.: luftkvalitet, lysforhold</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a:p>
          <a:p>
            <a:pPr marL="0" marR="0" lvl="0" indent="0" algn="l" defTabSz="457200" rtl="0" eaLnBrk="1" fontAlgn="auto" latinLnBrk="0" hangingPunct="1">
              <a:lnSpc>
                <a:spcPct val="100000"/>
              </a:lnSpc>
              <a:spcBef>
                <a:spcPts val="0"/>
              </a:spcBef>
              <a:spcAft>
                <a:spcPts val="0"/>
              </a:spcAft>
              <a:buClrTx/>
              <a:buSzTx/>
              <a:buFontTx/>
              <a:buNone/>
              <a:tabLst/>
              <a:defRPr/>
            </a:pPr>
            <a:r>
              <a:rPr lang="nb-NO"/>
              <a:t>Alt </a:t>
            </a:r>
            <a:r>
              <a:rPr lang="nb-NO" sz="1200">
                <a:solidFill>
                  <a:srgbClr val="000000"/>
                </a:solidFill>
                <a:latin typeface="WordVisi_MSFontService"/>
              </a:rPr>
              <a:t>dette er nærmere beskrevet i veileder til DVP-besøket</a:t>
            </a:r>
          </a:p>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02CA13-AF88-409F-8AD7-0B2AA0E3EC2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3583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Delvis intervju av bonde </a:t>
            </a:r>
            <a:r>
              <a:rPr lang="nb-NO" err="1"/>
              <a:t>ift</a:t>
            </a:r>
            <a:r>
              <a:rPr lang="nb-NO"/>
              <a:t> rengjøringsrutiner, vurdering av renhold av drikkepunkter og antall, alle binger BØR ha 2 drikkepunkter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1443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«jevnt over», Klauvskjæringsfrekvens og klauvsjukdommer, blikk for avvikende klauvform og halthet vurderes ved gjennomgang av besetning, </a:t>
            </a:r>
            <a:r>
              <a:rPr lang="nb-NO" err="1"/>
              <a:t>benstilling</a:t>
            </a:r>
            <a:r>
              <a:rPr lang="nb-NO"/>
              <a:t> i bås – avlastes ben, ved mistanke gå nøyere til verks, underlag (</a:t>
            </a:r>
            <a:r>
              <a:rPr lang="nb-NO" err="1"/>
              <a:t>talle</a:t>
            </a:r>
            <a:r>
              <a:rPr lang="nb-NO"/>
              <a:t> </a:t>
            </a:r>
            <a:r>
              <a:rPr lang="nb-NO" err="1"/>
              <a:t>vs</a:t>
            </a:r>
            <a:r>
              <a:rPr lang="nb-NO"/>
              <a:t> betong) vil påvirke slitasje – må tas hensyn til og settes opp i mot hverandre i veterinærs vurdering, dårlig rengjøring kan bidra eller foringsrelatert (mye lettfordøyelige karbohydrater)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724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Mye sår, hevelser, </a:t>
            </a:r>
            <a:r>
              <a:rPr lang="nb-NO" err="1"/>
              <a:t>håravskrap</a:t>
            </a:r>
            <a:r>
              <a:rPr lang="nb-NO"/>
              <a:t>?-Innredningsproblemer – golv, båser, nakkebom, etc. Enkeltdyr eller fler? – samme lokasjon av skade/sår? Sår og hevelser på kne og hase er dessverre vanlig og kan være vanskelig å finne årsak. Sår/hevelse nakke ofte relatert til nakkebom</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300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Nysgjerrige, glansfulle, i godt hold, muskelmasse over rygg og pelskvalitet er gode indikatorer. Ved tvil kjenn på kalv, navle, neseutflod, endetarmsåpning, hengende ører, innsunkne øyne. Bedre rutiner rundt kalving, råmelk tildeling, fortilgang, foroverganger, bedre renhold, gruppesammensetninger,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891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dialog mellom produsent og veterinær. En viktig presisering når det gjelder disse spørsmålene, er at veterinær besvarer på grunnlag av en kombinasjon av besiktigelse av fasiliteter og intervju av produsent. Produsenten har ansvar for at svarene gir et riktig bilde av virkeligheten.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255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Spør produsenten om beiterutiner og ta gjerne en rask kikk. Hvilke dyregrupper beiter? Hvor gamle er kalvene når de slippes på beite første gang? Hvor lang er vanligvis beiteperioden?</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993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Veterinær må ta et overblikk på montering av kutrener og hvilke dyregrupper det brukes på. Spør produsenten om rutiner for bruk av kutrener og ev. kjennskap til forskriften og de begrensninger den medfører.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8489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Vurderingen gjøres som en kombinasjon av besiktigelse av fasiliteter og intervju med produsent. nyttig å spørre produsenten om rutiner for det som skjer rundt kalvingstidspunktet og ikke bare tilgjengeligheten og bruken av </a:t>
            </a:r>
            <a:r>
              <a:rPr lang="nb-NO" err="1"/>
              <a:t>kalvingsbingen</a:t>
            </a:r>
            <a:r>
              <a:rPr lang="nb-NO"/>
              <a:t>. rutiner for overvåkning og ev. inngripen ved kalvinger. håndtering av nyfødt kalv inkl. råmjølk, spraying av navle. rein og tørr </a:t>
            </a:r>
            <a:r>
              <a:rPr lang="nb-NO" err="1"/>
              <a:t>kalvebinge</a:t>
            </a:r>
            <a:r>
              <a:rPr lang="nb-NO"/>
              <a:t> alltid klar?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577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Vurderingen gjøres som en kombinasjon av besiktigelse av fasiliteter og intervju med produsent om rutiner.</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5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finnes mange tiltak som kan gjøres for å bedre dyrevelferden og vi har ramset opp noen eksempler nedenfor. Dersom du ønsker å notere noe som ikke er lagt inn som et alternativ, velger du «annet» og skriver en kort kommentar i kommentarfeltet.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38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t>Det er også mulig å bruke score 4 - </a:t>
            </a:r>
            <a:r>
              <a:rPr lang="nb-NO" sz="1200" b="1"/>
              <a:t>Ikke relevant,</a:t>
            </a:r>
            <a:r>
              <a:rPr lang="nb-NO" sz="1200"/>
              <a:t> da enkelte av spørsmålene ikke er relevant for alle produksjonsformer</a:t>
            </a:r>
          </a:p>
          <a:p>
            <a:r>
              <a:rPr lang="nb-NO" sz="1200"/>
              <a:t>Enkelte av spørsmålene kan kun få score 1 eller 2, eksempelvis fravær av frykt, ekstra tiltak og smittevern.</a:t>
            </a:r>
          </a:p>
          <a:p>
            <a:endParaRPr lang="nb-NO" sz="1200"/>
          </a:p>
          <a:p>
            <a:r>
              <a:rPr lang="nb-NO" sz="1200"/>
              <a:t>Frister settes i dialog med bonde.</a:t>
            </a:r>
          </a:p>
          <a:p>
            <a:r>
              <a:rPr lang="nb-NO" sz="1200"/>
              <a:t>«Bør utbedres» - her settes det ikke frister (rådgivingspunkt)</a:t>
            </a:r>
          </a:p>
          <a:p>
            <a:r>
              <a:rPr lang="nb-NO" sz="1200"/>
              <a:t>«Må utbedres» - her settes en frist i samråd med bonde. Veiledende frister: 1 dag og 30 dager.</a:t>
            </a:r>
          </a:p>
          <a:p>
            <a:r>
              <a:rPr lang="nb-NO" sz="1200"/>
              <a:t>Frist på 1 dag kan settes der avviket er så alvorlig at det er nødvendig med umiddelbare tiltak. Eks. tett drikkekar, inngrodd halsbånd, skadde dyr</a:t>
            </a:r>
          </a:p>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02CA13-AF88-409F-8AD7-0B2AA0E3EC2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1273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02DFB4-3B63-4950-8DFD-DA6E98A8D0C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2851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Smittevern er viktig da det bidrar til å beskytte besetningen mot sykdom. Frihet fra sykdom og ubehag er et av basalbehovene for både mennesker og dyr. Godt smittevern ved persontrafikk og livdyrhandel er de sikreste tiltakene for å begrense risikoen for å få inn smittsom sykdom i egen besetning.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2120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Produsenten beskriver rutiner for bruk av smitteslusa. l fellesskap vurderes rutiner og smittesluse, og om det er gode løsninger og om den fungerer i praksis</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481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Be produsenten gi en kort forklaring på rutinene ved inn og utlasting av dyr. Må dyrebilsjåfør bistå produsenten med å få dyrene ut av driftsbygning? Observer fasilitetene og vurder i fellesskap hvorvidt rutinene fungerer i praksis med tanke på smittevern.</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84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Dyras atferd i fjøset sier noe om hvordan de fungerer i miljøet de lever i og oppstalling sier noe om hva slags forutsetning dyra har for å ha god </a:t>
            </a:r>
            <a:r>
              <a:rPr lang="nb-NO" err="1"/>
              <a:t>vellferd</a:t>
            </a:r>
            <a:r>
              <a:rPr lang="nb-NO"/>
              <a:t>.</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73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Sosial stimuli kalver, menneskelig kontakt, stor variasjon individer i binger, røkters adferd, ressurstilgang, hensyn til driftsform</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2037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Avvik kan være et tegn på lav ressurstilgang (ukomfortable liggebåser, lite areal). Formålsløshet</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49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Sklisikkert? Dårlig utformet båser, små båser – se til de største dyra, formålsløshet</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727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Stell, foring, dyretetthet og oppstallingsforhold(spalt, </a:t>
            </a:r>
            <a:r>
              <a:rPr lang="nb-NO" err="1"/>
              <a:t>talle</a:t>
            </a:r>
            <a:r>
              <a:rPr lang="nb-NO"/>
              <a:t>, </a:t>
            </a:r>
            <a:r>
              <a:rPr lang="nb-NO" err="1"/>
              <a:t>etc</a:t>
            </a:r>
            <a:r>
              <a:rPr lang="nb-NO"/>
              <a:t>) Klimahensyn</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02DFB4-3B63-4950-8DFD-DA6E98A8D0C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5518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Riktig fôring/vanntilgang og god helse er avgjørende for god dyrevelferd. Fôr og vann med dårlig hygienisk kvalitet eller for lite volum gir helseproblemer, samtidig som helseproblemer kan føre til dårlig fôrutnyttelse</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FF7EC-C614-4D4E-85A8-A505260F04B2}"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039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Mengde og kvalitet for, helsetilstand, fortilgang – bingesammensetning eller antall </a:t>
            </a:r>
            <a:r>
              <a:rPr lang="nb-NO" err="1"/>
              <a:t>eteplasser</a:t>
            </a:r>
            <a:r>
              <a:rPr lang="nb-NO"/>
              <a:t>, parasittproblematikk, forskjeller mellom raser og driftsformer</a:t>
            </a:r>
          </a:p>
          <a:p>
            <a:endParaRPr lang="nb-NO"/>
          </a:p>
          <a:p>
            <a:r>
              <a:rPr lang="nb-NO"/>
              <a:t>Her skal det ikke gjøres en </a:t>
            </a:r>
            <a:r>
              <a:rPr lang="nb-NO" err="1"/>
              <a:t>holdvurdering</a:t>
            </a:r>
            <a:r>
              <a:rPr lang="nb-NO"/>
              <a:t> slik vi kjenner til fra tidligere med skala fra 1-5, men et overblikk hvor man danner seg et inntrykk av hvordan de ulike dyregruppene ser ut. Ved avvik – at mer enn 10% av dyra har avvikende hold, skal dette utløse en grundigere gjennomgang. Da vil skalaen vi kjenner være aktuell å bruke, og rådgiver bør vurderes å kobles inn. Dette gjelder både feite og magre dyr. Her kan det gis avvik som må rettes innen en frist.  </a:t>
            </a: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02DFB4-3B63-4950-8DFD-DA6E98A8D0C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285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orside-variant1">
    <p:bg>
      <p:bgPr>
        <a:solidFill>
          <a:schemeClr val="bg1">
            <a:alpha val="0"/>
          </a:schemeClr>
        </a:solidFill>
        <a:effectLst/>
      </p:bgPr>
    </p:bg>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857" y="891790"/>
            <a:ext cx="8703131" cy="4229132"/>
          </a:xfrm>
          <a:prstGeom prst="rect">
            <a:avLst/>
          </a:prstGeom>
        </p:spPr>
      </p:pic>
      <p:sp>
        <p:nvSpPr>
          <p:cNvPr id="13" name="Rektangel 12"/>
          <p:cNvSpPr/>
          <p:nvPr userDrawn="1"/>
        </p:nvSpPr>
        <p:spPr>
          <a:xfrm flipV="1">
            <a:off x="29330" y="868223"/>
            <a:ext cx="8970654" cy="16229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dirty="0"/>
          </a:p>
        </p:txBody>
      </p:sp>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606" y="0"/>
            <a:ext cx="1016947" cy="392335"/>
          </a:xfrm>
          <a:prstGeom prst="rect">
            <a:avLst/>
          </a:prstGeom>
        </p:spPr>
      </p:pic>
      <p:sp>
        <p:nvSpPr>
          <p:cNvPr id="10" name="Undertittel 2"/>
          <p:cNvSpPr>
            <a:spLocks noGrp="1"/>
          </p:cNvSpPr>
          <p:nvPr>
            <p:ph type="subTitle" idx="1"/>
          </p:nvPr>
        </p:nvSpPr>
        <p:spPr>
          <a:xfrm>
            <a:off x="683568" y="2894674"/>
            <a:ext cx="4608511" cy="324036"/>
          </a:xfrm>
          <a:prstGeom prst="rect">
            <a:avLst/>
          </a:prstGeom>
        </p:spPr>
        <p:txBody>
          <a:bodyPr>
            <a:normAutofit/>
          </a:bodyPr>
          <a:lstStyle>
            <a:lvl1pPr marL="0" indent="0" algn="l">
              <a:buNone/>
              <a:defRPr sz="12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endParaRPr lang="nb-NO" dirty="0"/>
          </a:p>
        </p:txBody>
      </p:sp>
      <p:sp>
        <p:nvSpPr>
          <p:cNvPr id="11" name="Tittel 1"/>
          <p:cNvSpPr>
            <a:spLocks noGrp="1"/>
          </p:cNvSpPr>
          <p:nvPr>
            <p:ph type="ctrTitle"/>
          </p:nvPr>
        </p:nvSpPr>
        <p:spPr>
          <a:xfrm>
            <a:off x="683568" y="2111515"/>
            <a:ext cx="4608511" cy="803391"/>
          </a:xfrm>
        </p:spPr>
        <p:txBody>
          <a:bodyPr anchor="b">
            <a:normAutofit/>
          </a:bodyPr>
          <a:lstStyle>
            <a:lvl1pPr>
              <a:defRPr sz="2250" cap="none" baseline="0">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94049988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uttbilde">
    <p:bg>
      <p:bgPr>
        <a:solidFill>
          <a:schemeClr val="bg1">
            <a:alpha val="0"/>
          </a:schemeClr>
        </a:solidFill>
        <a:effectLst/>
      </p:bgPr>
    </p:bg>
    <p:spTree>
      <p:nvGrpSpPr>
        <p:cNvPr id="1" name=""/>
        <p:cNvGrpSpPr/>
        <p:nvPr/>
      </p:nvGrpSpPr>
      <p:grpSpPr>
        <a:xfrm>
          <a:off x="0" y="0"/>
          <a:ext cx="0" cy="0"/>
          <a:chOff x="0" y="0"/>
          <a:chExt cx="0" cy="0"/>
        </a:xfrm>
      </p:grpSpPr>
      <p:sp>
        <p:nvSpPr>
          <p:cNvPr id="13" name="Rektangel 12"/>
          <p:cNvSpPr/>
          <p:nvPr userDrawn="1"/>
        </p:nvSpPr>
        <p:spPr>
          <a:xfrm flipV="1">
            <a:off x="29330" y="868223"/>
            <a:ext cx="8970654" cy="16229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dirty="0"/>
          </a:p>
        </p:txBody>
      </p:sp>
      <p:sp>
        <p:nvSpPr>
          <p:cNvPr id="10" name="Plassholder for bilde 7"/>
          <p:cNvSpPr>
            <a:spLocks noGrp="1"/>
          </p:cNvSpPr>
          <p:nvPr>
            <p:ph type="pic" sz="quarter" idx="10"/>
          </p:nvPr>
        </p:nvSpPr>
        <p:spPr>
          <a:xfrm>
            <a:off x="219267" y="205979"/>
            <a:ext cx="8705466" cy="4388644"/>
          </a:xfrm>
        </p:spPr>
        <p:txBody>
          <a:bodyPr/>
          <a:lstStyle>
            <a:lvl1pPr marL="0" indent="0">
              <a:buFontTx/>
              <a:buNone/>
              <a:defRPr>
                <a:solidFill>
                  <a:schemeClr val="bg1"/>
                </a:solidFill>
              </a:defRPr>
            </a:lvl1pPr>
          </a:lstStyle>
          <a:p>
            <a:r>
              <a:rPr lang="nb-NO"/>
              <a:t>Klikk på ikonet for å legge til et bilde</a:t>
            </a:r>
            <a:endParaRPr lang="nb-NO" dirty="0"/>
          </a:p>
        </p:txBody>
      </p:sp>
      <p:sp>
        <p:nvSpPr>
          <p:cNvPr id="5" name="Plassholder for tekst 4"/>
          <p:cNvSpPr>
            <a:spLocks noGrp="1"/>
          </p:cNvSpPr>
          <p:nvPr userDrawn="1">
            <p:ph type="body" sz="quarter" idx="11" hasCustomPrompt="1"/>
          </p:nvPr>
        </p:nvSpPr>
        <p:spPr>
          <a:xfrm>
            <a:off x="2124076" y="1113235"/>
            <a:ext cx="4968875" cy="701278"/>
          </a:xfrm>
        </p:spPr>
        <p:txBody>
          <a:bodyPr anchor="ctr"/>
          <a:lstStyle>
            <a:lvl1pPr marL="0" indent="0" algn="ctr">
              <a:buFontTx/>
              <a:buNone/>
              <a:defRPr baseline="0"/>
            </a:lvl1pPr>
          </a:lstStyle>
          <a:p>
            <a:pPr lvl="0"/>
            <a:r>
              <a:rPr lang="nb-NO" dirty="0"/>
              <a:t>TAKK FOR OPPMERKSOMHETEN!</a:t>
            </a:r>
          </a:p>
        </p:txBody>
      </p:sp>
    </p:spTree>
    <p:extLst>
      <p:ext uri="{BB962C8B-B14F-4D97-AF65-F5344CB8AC3E}">
        <p14:creationId xmlns:p14="http://schemas.microsoft.com/office/powerpoint/2010/main" val="45466733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orside-variant1">
    <p:bg>
      <p:bgPr>
        <a:solidFill>
          <a:schemeClr val="bg1">
            <a:alpha val="0"/>
          </a:schemeClr>
        </a:solidFill>
        <a:effectLst/>
      </p:bgPr>
    </p:bg>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857" y="891790"/>
            <a:ext cx="8703131" cy="4229132"/>
          </a:xfrm>
          <a:prstGeom prst="rect">
            <a:avLst/>
          </a:prstGeom>
        </p:spPr>
      </p:pic>
      <p:sp>
        <p:nvSpPr>
          <p:cNvPr id="13" name="Rektangel 12"/>
          <p:cNvSpPr/>
          <p:nvPr userDrawn="1"/>
        </p:nvSpPr>
        <p:spPr>
          <a:xfrm flipV="1">
            <a:off x="29330" y="868223"/>
            <a:ext cx="8970654" cy="16229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pic>
        <p:nvPicPr>
          <p:cNvPr id="8" name="Bil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606" y="0"/>
            <a:ext cx="1016947" cy="392335"/>
          </a:xfrm>
          <a:prstGeom prst="rect">
            <a:avLst/>
          </a:prstGeom>
        </p:spPr>
      </p:pic>
      <p:sp>
        <p:nvSpPr>
          <p:cNvPr id="10" name="Undertittel 2"/>
          <p:cNvSpPr>
            <a:spLocks noGrp="1"/>
          </p:cNvSpPr>
          <p:nvPr>
            <p:ph type="subTitle" idx="1"/>
          </p:nvPr>
        </p:nvSpPr>
        <p:spPr>
          <a:xfrm>
            <a:off x="683568" y="2894674"/>
            <a:ext cx="4608511" cy="324036"/>
          </a:xfrm>
          <a:prstGeom prst="rect">
            <a:avLst/>
          </a:prstGeom>
        </p:spPr>
        <p:txBody>
          <a:bodyPr>
            <a:normAutofit/>
          </a:bodyPr>
          <a:lstStyle>
            <a:lvl1pPr marL="0" indent="0" algn="l">
              <a:buNone/>
              <a:defRPr sz="12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11" name="Tittel 1"/>
          <p:cNvSpPr>
            <a:spLocks noGrp="1"/>
          </p:cNvSpPr>
          <p:nvPr>
            <p:ph type="ctrTitle"/>
          </p:nvPr>
        </p:nvSpPr>
        <p:spPr>
          <a:xfrm>
            <a:off x="683568" y="2111515"/>
            <a:ext cx="4608511" cy="803391"/>
          </a:xfrm>
        </p:spPr>
        <p:txBody>
          <a:bodyPr anchor="b">
            <a:normAutofit/>
          </a:bodyPr>
          <a:lstStyle>
            <a:lvl1pPr>
              <a:defRPr sz="2250" cap="none" baseline="0">
                <a:solidFill>
                  <a:schemeClr val="tx1"/>
                </a:solidFill>
              </a:defRPr>
            </a:lvl1pPr>
          </a:lstStyle>
          <a:p>
            <a:r>
              <a:rPr lang="nb-NO"/>
              <a:t>Klikk for å redigere tittelstil</a:t>
            </a:r>
          </a:p>
        </p:txBody>
      </p:sp>
    </p:spTree>
    <p:extLst>
      <p:ext uri="{BB962C8B-B14F-4D97-AF65-F5344CB8AC3E}">
        <p14:creationId xmlns:p14="http://schemas.microsoft.com/office/powerpoint/2010/main" val="322224325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Forside-variant2">
    <p:bg>
      <p:bgPr>
        <a:solidFill>
          <a:schemeClr val="bg1">
            <a:alpha val="0"/>
          </a:schemeClr>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856" y="891791"/>
            <a:ext cx="8703131" cy="4229131"/>
          </a:xfrm>
          <a:prstGeom prst="rect">
            <a:avLst/>
          </a:prstGeom>
        </p:spPr>
      </p:pic>
      <p:sp>
        <p:nvSpPr>
          <p:cNvPr id="6" name="Rektangel 5"/>
          <p:cNvSpPr/>
          <p:nvPr/>
        </p:nvSpPr>
        <p:spPr>
          <a:xfrm flipV="1">
            <a:off x="29330" y="868223"/>
            <a:ext cx="8970654" cy="16229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606" y="0"/>
            <a:ext cx="1016947" cy="392335"/>
          </a:xfrm>
          <a:prstGeom prst="rect">
            <a:avLst/>
          </a:prstGeom>
        </p:spPr>
      </p:pic>
      <p:sp>
        <p:nvSpPr>
          <p:cNvPr id="10" name="Undertittel 2"/>
          <p:cNvSpPr>
            <a:spLocks noGrp="1"/>
          </p:cNvSpPr>
          <p:nvPr>
            <p:ph type="subTitle" idx="1"/>
          </p:nvPr>
        </p:nvSpPr>
        <p:spPr>
          <a:xfrm>
            <a:off x="683568" y="2894674"/>
            <a:ext cx="4608511" cy="324036"/>
          </a:xfrm>
          <a:prstGeom prst="rect">
            <a:avLst/>
          </a:prstGeom>
        </p:spPr>
        <p:txBody>
          <a:bodyPr>
            <a:normAutofit/>
          </a:bodyPr>
          <a:lstStyle>
            <a:lvl1pPr marL="0" indent="0" algn="l">
              <a:buNone/>
              <a:defRPr sz="12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11" name="Tittel 1"/>
          <p:cNvSpPr>
            <a:spLocks noGrp="1"/>
          </p:cNvSpPr>
          <p:nvPr>
            <p:ph type="ctrTitle"/>
          </p:nvPr>
        </p:nvSpPr>
        <p:spPr>
          <a:xfrm>
            <a:off x="683568" y="2111515"/>
            <a:ext cx="4608511" cy="803391"/>
          </a:xfrm>
        </p:spPr>
        <p:txBody>
          <a:bodyPr anchor="b">
            <a:normAutofit/>
          </a:bodyPr>
          <a:lstStyle>
            <a:lvl1pPr>
              <a:defRPr sz="2250" cap="none" baseline="0">
                <a:solidFill>
                  <a:schemeClr val="tx1"/>
                </a:solidFill>
              </a:defRPr>
            </a:lvl1pPr>
          </a:lstStyle>
          <a:p>
            <a:r>
              <a:rPr lang="nb-NO"/>
              <a:t>Klikk for å redigere tittelstil</a:t>
            </a:r>
          </a:p>
        </p:txBody>
      </p:sp>
    </p:spTree>
    <p:extLst>
      <p:ext uri="{BB962C8B-B14F-4D97-AF65-F5344CB8AC3E}">
        <p14:creationId xmlns:p14="http://schemas.microsoft.com/office/powerpoint/2010/main" val="207534893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Forside-variant3">
    <p:bg>
      <p:bgPr>
        <a:solidFill>
          <a:schemeClr val="bg1">
            <a:alpha val="0"/>
          </a:schemeClr>
        </a:solidFill>
        <a:effectLst/>
      </p:bgPr>
    </p:bg>
    <p:spTree>
      <p:nvGrpSpPr>
        <p:cNvPr id="1" name=""/>
        <p:cNvGrpSpPr/>
        <p:nvPr/>
      </p:nvGrpSpPr>
      <p:grpSpPr>
        <a:xfrm>
          <a:off x="0" y="0"/>
          <a:ext cx="0" cy="0"/>
          <a:chOff x="0" y="0"/>
          <a:chExt cx="0" cy="0"/>
        </a:xfrm>
      </p:grpSpPr>
      <p:sp>
        <p:nvSpPr>
          <p:cNvPr id="6" name="Rektangel 5"/>
          <p:cNvSpPr/>
          <p:nvPr/>
        </p:nvSpPr>
        <p:spPr>
          <a:xfrm flipV="1">
            <a:off x="29330" y="868223"/>
            <a:ext cx="8970654" cy="16229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38" name="Rektangel 37"/>
          <p:cNvSpPr/>
          <p:nvPr/>
        </p:nvSpPr>
        <p:spPr>
          <a:xfrm>
            <a:off x="7308304" y="4659982"/>
            <a:ext cx="1691680" cy="343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3" name="Undertittel 2"/>
          <p:cNvSpPr>
            <a:spLocks noGrp="1"/>
          </p:cNvSpPr>
          <p:nvPr>
            <p:ph type="subTitle" idx="1"/>
          </p:nvPr>
        </p:nvSpPr>
        <p:spPr>
          <a:xfrm>
            <a:off x="683569" y="2625756"/>
            <a:ext cx="7089037" cy="324036"/>
          </a:xfrm>
          <a:prstGeom prst="rect">
            <a:avLst/>
          </a:prstGeom>
        </p:spPr>
        <p:txBody>
          <a:bodyPr>
            <a:normAutofit/>
          </a:bodyPr>
          <a:lstStyle>
            <a:lvl1pPr marL="0" indent="0" algn="l">
              <a:buNone/>
              <a:defRPr sz="1350" baseline="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2" name="Tittel 1"/>
          <p:cNvSpPr>
            <a:spLocks noGrp="1"/>
          </p:cNvSpPr>
          <p:nvPr>
            <p:ph type="ctrTitle"/>
          </p:nvPr>
        </p:nvSpPr>
        <p:spPr>
          <a:xfrm>
            <a:off x="683569" y="1815666"/>
            <a:ext cx="7089037" cy="803391"/>
          </a:xfrm>
        </p:spPr>
        <p:txBody>
          <a:bodyPr anchor="b">
            <a:normAutofit/>
          </a:bodyPr>
          <a:lstStyle>
            <a:lvl1pPr>
              <a:defRPr sz="2250" cap="none" baseline="0">
                <a:solidFill>
                  <a:schemeClr val="bg1"/>
                </a:solidFill>
              </a:defRPr>
            </a:lvl1pPr>
          </a:lstStyle>
          <a:p>
            <a:r>
              <a:rPr lang="nb-NO"/>
              <a:t>Klikk for å redigere tittelstil</a:t>
            </a:r>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2606" y="0"/>
            <a:ext cx="1016947" cy="392335"/>
          </a:xfrm>
          <a:prstGeom prst="rect">
            <a:avLst/>
          </a:prstGeom>
        </p:spPr>
      </p:pic>
    </p:spTree>
    <p:extLst>
      <p:ext uri="{BB962C8B-B14F-4D97-AF65-F5344CB8AC3E}">
        <p14:creationId xmlns:p14="http://schemas.microsoft.com/office/powerpoint/2010/main" val="79211775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tellysbilde ved nytt kapittel">
    <p:bg>
      <p:bgPr>
        <a:solidFill>
          <a:schemeClr val="bg1">
            <a:alpha val="0"/>
          </a:schemeClr>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0"/>
          </p:nvPr>
        </p:nvSpPr>
        <p:spPr>
          <a:xfrm>
            <a:off x="219267" y="985039"/>
            <a:ext cx="8705466" cy="3609584"/>
          </a:xfrm>
        </p:spPr>
        <p:txBody>
          <a:bodyPr/>
          <a:lstStyle>
            <a:lvl1pPr marL="0" indent="0">
              <a:buFontTx/>
              <a:buNone/>
              <a:defRPr>
                <a:solidFill>
                  <a:schemeClr val="bg1"/>
                </a:solidFill>
              </a:defRPr>
            </a:lvl1pPr>
          </a:lstStyle>
          <a:p>
            <a:r>
              <a:rPr lang="nb-NO"/>
              <a:t>Klikk på ikonet for å legge til et bilde</a:t>
            </a:r>
          </a:p>
        </p:txBody>
      </p:sp>
      <p:sp>
        <p:nvSpPr>
          <p:cNvPr id="6" name="Rektangel 5"/>
          <p:cNvSpPr/>
          <p:nvPr/>
        </p:nvSpPr>
        <p:spPr>
          <a:xfrm flipV="1">
            <a:off x="107504" y="843558"/>
            <a:ext cx="8928993" cy="1414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 name="Tittel 1"/>
          <p:cNvSpPr>
            <a:spLocks noGrp="1"/>
          </p:cNvSpPr>
          <p:nvPr>
            <p:ph type="title" hasCustomPrompt="1"/>
          </p:nvPr>
        </p:nvSpPr>
        <p:spPr>
          <a:xfrm>
            <a:off x="219266" y="205978"/>
            <a:ext cx="8705466" cy="745592"/>
          </a:xfrm>
        </p:spPr>
        <p:txBody>
          <a:bodyPr anchor="ctr">
            <a:normAutofit/>
          </a:bodyPr>
          <a:lstStyle>
            <a:lvl1pPr algn="ctr">
              <a:defRPr sz="2400">
                <a:solidFill>
                  <a:schemeClr val="bg2"/>
                </a:solidFill>
              </a:defRPr>
            </a:lvl1pPr>
          </a:lstStyle>
          <a:p>
            <a:r>
              <a:rPr lang="nb-NO"/>
              <a:t>Tittellysbilde ved nytt kapittel</a:t>
            </a:r>
          </a:p>
        </p:txBody>
      </p:sp>
    </p:spTree>
    <p:extLst>
      <p:ext uri="{BB962C8B-B14F-4D97-AF65-F5344CB8AC3E}">
        <p14:creationId xmlns:p14="http://schemas.microsoft.com/office/powerpoint/2010/main" val="187067062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tellysbilde uten bilde">
    <p:bg>
      <p:bgPr>
        <a:solidFill>
          <a:schemeClr val="bg1">
            <a:alpha val="0"/>
          </a:schemeClr>
        </a:solidFill>
        <a:effectLst/>
      </p:bgPr>
    </p:bg>
    <p:spTree>
      <p:nvGrpSpPr>
        <p:cNvPr id="1" name=""/>
        <p:cNvGrpSpPr/>
        <p:nvPr/>
      </p:nvGrpSpPr>
      <p:grpSpPr>
        <a:xfrm>
          <a:off x="0" y="0"/>
          <a:ext cx="0" cy="0"/>
          <a:chOff x="0" y="0"/>
          <a:chExt cx="0" cy="0"/>
        </a:xfrm>
      </p:grpSpPr>
      <p:sp>
        <p:nvSpPr>
          <p:cNvPr id="6" name="Rektangel 5"/>
          <p:cNvSpPr/>
          <p:nvPr/>
        </p:nvSpPr>
        <p:spPr>
          <a:xfrm flipV="1">
            <a:off x="107504" y="843558"/>
            <a:ext cx="8928993" cy="1414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 name="Tittel 1"/>
          <p:cNvSpPr>
            <a:spLocks noGrp="1"/>
          </p:cNvSpPr>
          <p:nvPr>
            <p:ph type="title" hasCustomPrompt="1"/>
          </p:nvPr>
        </p:nvSpPr>
        <p:spPr>
          <a:xfrm>
            <a:off x="219266" y="205978"/>
            <a:ext cx="8705466" cy="745592"/>
          </a:xfrm>
        </p:spPr>
        <p:txBody>
          <a:bodyPr anchor="ctr">
            <a:normAutofit/>
          </a:bodyPr>
          <a:lstStyle>
            <a:lvl1pPr algn="ctr">
              <a:defRPr sz="2400">
                <a:solidFill>
                  <a:schemeClr val="bg2"/>
                </a:solidFill>
              </a:defRPr>
            </a:lvl1pPr>
          </a:lstStyle>
          <a:p>
            <a:r>
              <a:rPr lang="nb-NO"/>
              <a:t>Tittellysbilde ved nytt kapittel</a:t>
            </a:r>
          </a:p>
        </p:txBody>
      </p:sp>
    </p:spTree>
    <p:extLst>
      <p:ext uri="{BB962C8B-B14F-4D97-AF65-F5344CB8AC3E}">
        <p14:creationId xmlns:p14="http://schemas.microsoft.com/office/powerpoint/2010/main" val="126754556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om side">
    <p:bg>
      <p:bgPr>
        <a:solidFill>
          <a:schemeClr val="bg1">
            <a:alpha val="0"/>
          </a:schemeClr>
        </a:solidFill>
        <a:effectLst/>
      </p:bgPr>
    </p:bg>
    <p:spTree>
      <p:nvGrpSpPr>
        <p:cNvPr id="1" name=""/>
        <p:cNvGrpSpPr/>
        <p:nvPr/>
      </p:nvGrpSpPr>
      <p:grpSpPr>
        <a:xfrm>
          <a:off x="0" y="0"/>
          <a:ext cx="0" cy="0"/>
          <a:chOff x="0" y="0"/>
          <a:chExt cx="0" cy="0"/>
        </a:xfrm>
      </p:grpSpPr>
      <p:sp>
        <p:nvSpPr>
          <p:cNvPr id="6" name="Rektangel 5"/>
          <p:cNvSpPr/>
          <p:nvPr/>
        </p:nvSpPr>
        <p:spPr>
          <a:xfrm flipV="1">
            <a:off x="107504" y="843558"/>
            <a:ext cx="8928993" cy="1414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Tree>
    <p:extLst>
      <p:ext uri="{BB962C8B-B14F-4D97-AF65-F5344CB8AC3E}">
        <p14:creationId xmlns:p14="http://schemas.microsoft.com/office/powerpoint/2010/main" val="330096712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ovedbilde - en spalt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2"/>
                </a:solidFill>
              </a:defRPr>
            </a:lvl1pPr>
          </a:lstStyle>
          <a:p>
            <a:r>
              <a:rPr lang="nb-NO"/>
              <a:t>Klikk for å redigere tittelstil</a:t>
            </a:r>
          </a:p>
        </p:txBody>
      </p:sp>
      <p:sp>
        <p:nvSpPr>
          <p:cNvPr id="5" name="Plassholder for tekst 3"/>
          <p:cNvSpPr>
            <a:spLocks noGrp="1"/>
          </p:cNvSpPr>
          <p:nvPr>
            <p:ph idx="1"/>
          </p:nvPr>
        </p:nvSpPr>
        <p:spPr>
          <a:xfrm>
            <a:off x="219267" y="1167595"/>
            <a:ext cx="8705466" cy="34270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17855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vedbilde - to ulike spalt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2"/>
                </a:solidFill>
              </a:defRPr>
            </a:lvl1pPr>
          </a:lstStyle>
          <a:p>
            <a:r>
              <a:rPr lang="nb-NO"/>
              <a:t>Klikk for å redigere tittelstil</a:t>
            </a:r>
          </a:p>
        </p:txBody>
      </p:sp>
      <p:sp>
        <p:nvSpPr>
          <p:cNvPr id="11" name="Plassholder for tekst 3"/>
          <p:cNvSpPr>
            <a:spLocks noGrp="1"/>
          </p:cNvSpPr>
          <p:nvPr>
            <p:ph idx="1"/>
          </p:nvPr>
        </p:nvSpPr>
        <p:spPr>
          <a:xfrm>
            <a:off x="3203848" y="1167595"/>
            <a:ext cx="5720885" cy="34270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tekst 3"/>
          <p:cNvSpPr>
            <a:spLocks noGrp="1"/>
          </p:cNvSpPr>
          <p:nvPr>
            <p:ph idx="13"/>
          </p:nvPr>
        </p:nvSpPr>
        <p:spPr>
          <a:xfrm>
            <a:off x="248376" y="1167595"/>
            <a:ext cx="2739449" cy="34270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54317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ovedbilde - to like spalt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2"/>
                </a:solidFill>
              </a:defRPr>
            </a:lvl1pPr>
          </a:lstStyle>
          <a:p>
            <a:r>
              <a:rPr lang="nb-NO"/>
              <a:t>Klikk for å redigere tittelstil</a:t>
            </a:r>
          </a:p>
        </p:txBody>
      </p:sp>
      <p:sp>
        <p:nvSpPr>
          <p:cNvPr id="11" name="Plassholder for tekst 3"/>
          <p:cNvSpPr>
            <a:spLocks noGrp="1"/>
          </p:cNvSpPr>
          <p:nvPr>
            <p:ph idx="1"/>
          </p:nvPr>
        </p:nvSpPr>
        <p:spPr>
          <a:xfrm>
            <a:off x="4644008" y="1167595"/>
            <a:ext cx="4280724" cy="34270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tekst 3"/>
          <p:cNvSpPr>
            <a:spLocks noGrp="1"/>
          </p:cNvSpPr>
          <p:nvPr>
            <p:ph idx="13"/>
          </p:nvPr>
        </p:nvSpPr>
        <p:spPr>
          <a:xfrm>
            <a:off x="248375" y="1167595"/>
            <a:ext cx="4251617" cy="34270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50027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Forside-variant2">
    <p:bg>
      <p:bgPr>
        <a:solidFill>
          <a:schemeClr val="bg1">
            <a:alpha val="0"/>
          </a:schemeClr>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856" y="891791"/>
            <a:ext cx="8703131" cy="4229131"/>
          </a:xfrm>
          <a:prstGeom prst="rect">
            <a:avLst/>
          </a:prstGeom>
        </p:spPr>
      </p:pic>
      <p:sp>
        <p:nvSpPr>
          <p:cNvPr id="6" name="Rektangel 5"/>
          <p:cNvSpPr/>
          <p:nvPr/>
        </p:nvSpPr>
        <p:spPr>
          <a:xfrm flipV="1">
            <a:off x="29330" y="868223"/>
            <a:ext cx="8970654" cy="16229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dirty="0"/>
          </a:p>
        </p:txBody>
      </p:sp>
      <p:pic>
        <p:nvPicPr>
          <p:cNvPr id="9" name="Bil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606" y="0"/>
            <a:ext cx="1016947" cy="392335"/>
          </a:xfrm>
          <a:prstGeom prst="rect">
            <a:avLst/>
          </a:prstGeom>
        </p:spPr>
      </p:pic>
      <p:sp>
        <p:nvSpPr>
          <p:cNvPr id="10" name="Undertittel 2"/>
          <p:cNvSpPr>
            <a:spLocks noGrp="1"/>
          </p:cNvSpPr>
          <p:nvPr>
            <p:ph type="subTitle" idx="1"/>
          </p:nvPr>
        </p:nvSpPr>
        <p:spPr>
          <a:xfrm>
            <a:off x="683568" y="2894674"/>
            <a:ext cx="4608511" cy="324036"/>
          </a:xfrm>
          <a:prstGeom prst="rect">
            <a:avLst/>
          </a:prstGeom>
        </p:spPr>
        <p:txBody>
          <a:bodyPr>
            <a:normAutofit/>
          </a:bodyPr>
          <a:lstStyle>
            <a:lvl1pPr marL="0" indent="0" algn="l">
              <a:buNone/>
              <a:defRPr sz="12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endParaRPr lang="nb-NO" dirty="0"/>
          </a:p>
        </p:txBody>
      </p:sp>
      <p:sp>
        <p:nvSpPr>
          <p:cNvPr id="11" name="Tittel 1"/>
          <p:cNvSpPr>
            <a:spLocks noGrp="1"/>
          </p:cNvSpPr>
          <p:nvPr>
            <p:ph type="ctrTitle"/>
          </p:nvPr>
        </p:nvSpPr>
        <p:spPr>
          <a:xfrm>
            <a:off x="683568" y="2111515"/>
            <a:ext cx="4608511" cy="803391"/>
          </a:xfrm>
        </p:spPr>
        <p:txBody>
          <a:bodyPr anchor="b">
            <a:normAutofit/>
          </a:bodyPr>
          <a:lstStyle>
            <a:lvl1pPr>
              <a:defRPr sz="2250" cap="none" baseline="0">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95030040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uttbilde">
    <p:bg>
      <p:bgPr>
        <a:solidFill>
          <a:schemeClr val="bg1">
            <a:alpha val="0"/>
          </a:schemeClr>
        </a:solidFill>
        <a:effectLst/>
      </p:bgPr>
    </p:bg>
    <p:spTree>
      <p:nvGrpSpPr>
        <p:cNvPr id="1" name=""/>
        <p:cNvGrpSpPr/>
        <p:nvPr/>
      </p:nvGrpSpPr>
      <p:grpSpPr>
        <a:xfrm>
          <a:off x="0" y="0"/>
          <a:ext cx="0" cy="0"/>
          <a:chOff x="0" y="0"/>
          <a:chExt cx="0" cy="0"/>
        </a:xfrm>
      </p:grpSpPr>
      <p:sp>
        <p:nvSpPr>
          <p:cNvPr id="13" name="Rektangel 12"/>
          <p:cNvSpPr/>
          <p:nvPr userDrawn="1"/>
        </p:nvSpPr>
        <p:spPr>
          <a:xfrm flipV="1">
            <a:off x="29330" y="868223"/>
            <a:ext cx="8970654" cy="16229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0" name="Plassholder for bilde 7"/>
          <p:cNvSpPr>
            <a:spLocks noGrp="1"/>
          </p:cNvSpPr>
          <p:nvPr>
            <p:ph type="pic" sz="quarter" idx="10"/>
          </p:nvPr>
        </p:nvSpPr>
        <p:spPr>
          <a:xfrm>
            <a:off x="219267" y="205979"/>
            <a:ext cx="8705466" cy="4388644"/>
          </a:xfrm>
        </p:spPr>
        <p:txBody>
          <a:bodyPr/>
          <a:lstStyle>
            <a:lvl1pPr marL="0" indent="0">
              <a:buFontTx/>
              <a:buNone/>
              <a:defRPr>
                <a:solidFill>
                  <a:schemeClr val="bg1"/>
                </a:solidFill>
              </a:defRPr>
            </a:lvl1pPr>
          </a:lstStyle>
          <a:p>
            <a:r>
              <a:rPr lang="nb-NO"/>
              <a:t>Klikk på ikonet for å legge til et bilde</a:t>
            </a:r>
          </a:p>
        </p:txBody>
      </p:sp>
      <p:sp>
        <p:nvSpPr>
          <p:cNvPr id="5" name="Plassholder for tekst 4"/>
          <p:cNvSpPr>
            <a:spLocks noGrp="1"/>
          </p:cNvSpPr>
          <p:nvPr userDrawn="1">
            <p:ph type="body" sz="quarter" idx="11" hasCustomPrompt="1"/>
          </p:nvPr>
        </p:nvSpPr>
        <p:spPr>
          <a:xfrm>
            <a:off x="2124076" y="1113235"/>
            <a:ext cx="4968875" cy="701278"/>
          </a:xfrm>
        </p:spPr>
        <p:txBody>
          <a:bodyPr anchor="ctr"/>
          <a:lstStyle>
            <a:lvl1pPr marL="0" indent="0" algn="ctr">
              <a:buFontTx/>
              <a:buNone/>
              <a:defRPr baseline="0"/>
            </a:lvl1pPr>
          </a:lstStyle>
          <a:p>
            <a:pPr lvl="0"/>
            <a:r>
              <a:rPr lang="nb-NO"/>
              <a:t>TAKK FOR OPPMERKSOMHETEN!</a:t>
            </a:r>
          </a:p>
        </p:txBody>
      </p:sp>
    </p:spTree>
    <p:extLst>
      <p:ext uri="{BB962C8B-B14F-4D97-AF65-F5344CB8AC3E}">
        <p14:creationId xmlns:p14="http://schemas.microsoft.com/office/powerpoint/2010/main" val="428751516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7B0523-9D02-4A7B-88E5-12BD1159FC3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D7489C3-9C0C-4D82-A96E-5C6B01BC112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86B7FD9-EA22-4C18-918C-2EB61D4F27A1}"/>
              </a:ext>
            </a:extLst>
          </p:cNvPr>
          <p:cNvSpPr>
            <a:spLocks noGrp="1"/>
          </p:cNvSpPr>
          <p:nvPr>
            <p:ph type="dt" sz="half" idx="10"/>
          </p:nvPr>
        </p:nvSpPr>
        <p:spPr/>
        <p:txBody>
          <a:bodyPr/>
          <a:lstStyle/>
          <a:p>
            <a:fld id="{DB81FE8A-9E55-43EC-9443-D55D465C4C52}" type="datetimeFigureOut">
              <a:rPr lang="nb-NO" smtClean="0"/>
              <a:t>08.11.2021</a:t>
            </a:fld>
            <a:endParaRPr lang="nb-NO"/>
          </a:p>
        </p:txBody>
      </p:sp>
      <p:sp>
        <p:nvSpPr>
          <p:cNvPr id="5" name="Plassholder for bunntekst 4">
            <a:extLst>
              <a:ext uri="{FF2B5EF4-FFF2-40B4-BE49-F238E27FC236}">
                <a16:creationId xmlns:a16="http://schemas.microsoft.com/office/drawing/2014/main" id="{93C6472E-F024-4FF4-A96A-E520206B298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DD336C7-6127-4720-B837-BACACB4DE24A}"/>
              </a:ext>
            </a:extLst>
          </p:cNvPr>
          <p:cNvSpPr>
            <a:spLocks noGrp="1"/>
          </p:cNvSpPr>
          <p:nvPr>
            <p:ph type="sldNum" sz="quarter" idx="12"/>
          </p:nvPr>
        </p:nvSpPr>
        <p:spPr/>
        <p:txBody>
          <a:bodyPr/>
          <a:lstStyle/>
          <a:p>
            <a:fld id="{D36D85E0-9004-42FE-BBC0-022ACE1A02E2}" type="slidenum">
              <a:rPr lang="nb-NO" smtClean="0"/>
              <a:t>‹#›</a:t>
            </a:fld>
            <a:endParaRPr lang="nb-NO"/>
          </a:p>
        </p:txBody>
      </p:sp>
    </p:spTree>
    <p:extLst>
      <p:ext uri="{BB962C8B-B14F-4D97-AF65-F5344CB8AC3E}">
        <p14:creationId xmlns:p14="http://schemas.microsoft.com/office/powerpoint/2010/main" val="474970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2095FC-C512-4789-BA89-EE7F8A0F6B0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EA320C8-1880-4B4F-A111-709473656903}"/>
              </a:ext>
            </a:extLst>
          </p:cNvPr>
          <p:cNvSpPr>
            <a:spLocks noGrp="1"/>
          </p:cNvSpPr>
          <p:nvPr>
            <p:ph sz="half" idx="1"/>
          </p:nvPr>
        </p:nvSpPr>
        <p:spPr>
          <a:xfrm>
            <a:off x="628650" y="1369219"/>
            <a:ext cx="3886200" cy="32635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200BBE5-3A16-4832-8602-2F148D1734CE}"/>
              </a:ext>
            </a:extLst>
          </p:cNvPr>
          <p:cNvSpPr>
            <a:spLocks noGrp="1"/>
          </p:cNvSpPr>
          <p:nvPr>
            <p:ph sz="half" idx="2"/>
          </p:nvPr>
        </p:nvSpPr>
        <p:spPr>
          <a:xfrm>
            <a:off x="4629150" y="1369219"/>
            <a:ext cx="3886200" cy="32635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6F33A9C1-62E6-42BB-A00D-7AC72B3D33D9}"/>
              </a:ext>
            </a:extLst>
          </p:cNvPr>
          <p:cNvSpPr>
            <a:spLocks noGrp="1"/>
          </p:cNvSpPr>
          <p:nvPr>
            <p:ph type="dt" sz="half" idx="10"/>
          </p:nvPr>
        </p:nvSpPr>
        <p:spPr/>
        <p:txBody>
          <a:bodyPr/>
          <a:lstStyle/>
          <a:p>
            <a:fld id="{2AE1667E-68E0-486C-A34E-83D542D35F59}" type="datetimeFigureOut">
              <a:rPr lang="nb-NO" smtClean="0"/>
              <a:t>08.11.2021</a:t>
            </a:fld>
            <a:endParaRPr lang="nb-NO"/>
          </a:p>
        </p:txBody>
      </p:sp>
      <p:sp>
        <p:nvSpPr>
          <p:cNvPr id="6" name="Plassholder for bunntekst 5">
            <a:extLst>
              <a:ext uri="{FF2B5EF4-FFF2-40B4-BE49-F238E27FC236}">
                <a16:creationId xmlns:a16="http://schemas.microsoft.com/office/drawing/2014/main" id="{44DEFF28-44C7-4B10-8327-8C21B4723EC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EE91DC3-2C76-4E5B-AB5F-4EF5DCEE72BD}"/>
              </a:ext>
            </a:extLst>
          </p:cNvPr>
          <p:cNvSpPr>
            <a:spLocks noGrp="1"/>
          </p:cNvSpPr>
          <p:nvPr>
            <p:ph type="sldNum" sz="quarter" idx="12"/>
          </p:nvPr>
        </p:nvSpPr>
        <p:spPr/>
        <p:txBody>
          <a:bodyPr/>
          <a:lstStyle/>
          <a:p>
            <a:fld id="{C9D8866B-9557-4E1B-B776-05AAD851DD85}" type="slidenum">
              <a:rPr lang="nb-NO" smtClean="0"/>
              <a:t>‹#›</a:t>
            </a:fld>
            <a:endParaRPr lang="nb-NO"/>
          </a:p>
        </p:txBody>
      </p:sp>
    </p:spTree>
    <p:extLst>
      <p:ext uri="{BB962C8B-B14F-4D97-AF65-F5344CB8AC3E}">
        <p14:creationId xmlns:p14="http://schemas.microsoft.com/office/powerpoint/2010/main" val="4089851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Forside-variant3">
    <p:bg>
      <p:bgPr>
        <a:solidFill>
          <a:schemeClr val="bg1">
            <a:alpha val="0"/>
          </a:schemeClr>
        </a:solidFill>
        <a:effectLst/>
      </p:bgPr>
    </p:bg>
    <p:spTree>
      <p:nvGrpSpPr>
        <p:cNvPr id="1" name=""/>
        <p:cNvGrpSpPr/>
        <p:nvPr/>
      </p:nvGrpSpPr>
      <p:grpSpPr>
        <a:xfrm>
          <a:off x="0" y="0"/>
          <a:ext cx="0" cy="0"/>
          <a:chOff x="0" y="0"/>
          <a:chExt cx="0" cy="0"/>
        </a:xfrm>
      </p:grpSpPr>
      <p:sp>
        <p:nvSpPr>
          <p:cNvPr id="6" name="Rektangel 5"/>
          <p:cNvSpPr/>
          <p:nvPr/>
        </p:nvSpPr>
        <p:spPr>
          <a:xfrm flipV="1">
            <a:off x="29330" y="868223"/>
            <a:ext cx="8970654" cy="16229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dirty="0"/>
          </a:p>
        </p:txBody>
      </p:sp>
      <p:sp>
        <p:nvSpPr>
          <p:cNvPr id="38" name="Rektangel 37"/>
          <p:cNvSpPr/>
          <p:nvPr/>
        </p:nvSpPr>
        <p:spPr>
          <a:xfrm>
            <a:off x="7308304" y="4659982"/>
            <a:ext cx="1691680" cy="343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3" name="Undertittel 2"/>
          <p:cNvSpPr>
            <a:spLocks noGrp="1"/>
          </p:cNvSpPr>
          <p:nvPr>
            <p:ph type="subTitle" idx="1"/>
          </p:nvPr>
        </p:nvSpPr>
        <p:spPr>
          <a:xfrm>
            <a:off x="683569" y="2625756"/>
            <a:ext cx="7089037" cy="324036"/>
          </a:xfrm>
          <a:prstGeom prst="rect">
            <a:avLst/>
          </a:prstGeom>
        </p:spPr>
        <p:txBody>
          <a:bodyPr>
            <a:normAutofit/>
          </a:bodyPr>
          <a:lstStyle>
            <a:lvl1pPr marL="0" indent="0" algn="l">
              <a:buNone/>
              <a:defRPr sz="1350" baseline="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endParaRPr lang="nb-NO" dirty="0"/>
          </a:p>
        </p:txBody>
      </p:sp>
      <p:sp>
        <p:nvSpPr>
          <p:cNvPr id="2" name="Tittel 1"/>
          <p:cNvSpPr>
            <a:spLocks noGrp="1"/>
          </p:cNvSpPr>
          <p:nvPr>
            <p:ph type="ctrTitle"/>
          </p:nvPr>
        </p:nvSpPr>
        <p:spPr>
          <a:xfrm>
            <a:off x="683569" y="1815666"/>
            <a:ext cx="7089037" cy="803391"/>
          </a:xfrm>
        </p:spPr>
        <p:txBody>
          <a:bodyPr anchor="b">
            <a:normAutofit/>
          </a:bodyPr>
          <a:lstStyle>
            <a:lvl1pPr>
              <a:defRPr sz="2250" cap="none" baseline="0">
                <a:solidFill>
                  <a:schemeClr val="bg1"/>
                </a:solidFill>
              </a:defRPr>
            </a:lvl1pPr>
          </a:lstStyle>
          <a:p>
            <a:r>
              <a:rPr lang="nb-NO"/>
              <a:t>Klikk for å redigere tittelstil</a:t>
            </a:r>
            <a:endParaRPr lang="nb-NO" dirty="0"/>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2606" y="0"/>
            <a:ext cx="1016947" cy="392335"/>
          </a:xfrm>
          <a:prstGeom prst="rect">
            <a:avLst/>
          </a:prstGeom>
        </p:spPr>
      </p:pic>
    </p:spTree>
    <p:extLst>
      <p:ext uri="{BB962C8B-B14F-4D97-AF65-F5344CB8AC3E}">
        <p14:creationId xmlns:p14="http://schemas.microsoft.com/office/powerpoint/2010/main" val="64621328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ved nytt kapittel">
    <p:bg>
      <p:bgPr>
        <a:solidFill>
          <a:schemeClr val="bg1">
            <a:alpha val="0"/>
          </a:schemeClr>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0"/>
          </p:nvPr>
        </p:nvSpPr>
        <p:spPr>
          <a:xfrm>
            <a:off x="219267" y="985039"/>
            <a:ext cx="8705466" cy="3609584"/>
          </a:xfrm>
        </p:spPr>
        <p:txBody>
          <a:bodyPr/>
          <a:lstStyle>
            <a:lvl1pPr marL="0" indent="0">
              <a:buFontTx/>
              <a:buNone/>
              <a:defRPr>
                <a:solidFill>
                  <a:schemeClr val="bg1"/>
                </a:solidFill>
              </a:defRPr>
            </a:lvl1pPr>
          </a:lstStyle>
          <a:p>
            <a:r>
              <a:rPr lang="nb-NO"/>
              <a:t>Klikk på ikonet for å legge til et bilde</a:t>
            </a:r>
            <a:endParaRPr lang="nb-NO" dirty="0"/>
          </a:p>
        </p:txBody>
      </p:sp>
      <p:sp>
        <p:nvSpPr>
          <p:cNvPr id="6" name="Rektangel 5"/>
          <p:cNvSpPr/>
          <p:nvPr/>
        </p:nvSpPr>
        <p:spPr>
          <a:xfrm flipV="1">
            <a:off x="107504" y="843558"/>
            <a:ext cx="8928993" cy="1414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dirty="0"/>
          </a:p>
        </p:txBody>
      </p:sp>
      <p:sp>
        <p:nvSpPr>
          <p:cNvPr id="10" name="Tittel 1"/>
          <p:cNvSpPr>
            <a:spLocks noGrp="1"/>
          </p:cNvSpPr>
          <p:nvPr>
            <p:ph type="title" hasCustomPrompt="1"/>
          </p:nvPr>
        </p:nvSpPr>
        <p:spPr>
          <a:xfrm>
            <a:off x="219266" y="205978"/>
            <a:ext cx="8705466" cy="745592"/>
          </a:xfrm>
        </p:spPr>
        <p:txBody>
          <a:bodyPr anchor="ctr">
            <a:normAutofit/>
          </a:bodyPr>
          <a:lstStyle>
            <a:lvl1pPr algn="ctr">
              <a:defRPr sz="2400">
                <a:solidFill>
                  <a:schemeClr val="bg2"/>
                </a:solidFill>
              </a:defRPr>
            </a:lvl1pPr>
          </a:lstStyle>
          <a:p>
            <a:r>
              <a:rPr lang="nb-NO" dirty="0"/>
              <a:t>Tittellysbilde ved nytt kapittel</a:t>
            </a:r>
          </a:p>
        </p:txBody>
      </p:sp>
    </p:spTree>
    <p:extLst>
      <p:ext uri="{BB962C8B-B14F-4D97-AF65-F5344CB8AC3E}">
        <p14:creationId xmlns:p14="http://schemas.microsoft.com/office/powerpoint/2010/main" val="82713412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tellysbilde uten bilde">
    <p:bg>
      <p:bgPr>
        <a:solidFill>
          <a:schemeClr val="bg1">
            <a:alpha val="0"/>
          </a:schemeClr>
        </a:solidFill>
        <a:effectLst/>
      </p:bgPr>
    </p:bg>
    <p:spTree>
      <p:nvGrpSpPr>
        <p:cNvPr id="1" name=""/>
        <p:cNvGrpSpPr/>
        <p:nvPr/>
      </p:nvGrpSpPr>
      <p:grpSpPr>
        <a:xfrm>
          <a:off x="0" y="0"/>
          <a:ext cx="0" cy="0"/>
          <a:chOff x="0" y="0"/>
          <a:chExt cx="0" cy="0"/>
        </a:xfrm>
      </p:grpSpPr>
      <p:sp>
        <p:nvSpPr>
          <p:cNvPr id="6" name="Rektangel 5"/>
          <p:cNvSpPr/>
          <p:nvPr/>
        </p:nvSpPr>
        <p:spPr>
          <a:xfrm flipV="1">
            <a:off x="107504" y="843558"/>
            <a:ext cx="8928993" cy="1414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dirty="0"/>
          </a:p>
        </p:txBody>
      </p:sp>
      <p:sp>
        <p:nvSpPr>
          <p:cNvPr id="10" name="Tittel 1"/>
          <p:cNvSpPr>
            <a:spLocks noGrp="1"/>
          </p:cNvSpPr>
          <p:nvPr>
            <p:ph type="title" hasCustomPrompt="1"/>
          </p:nvPr>
        </p:nvSpPr>
        <p:spPr>
          <a:xfrm>
            <a:off x="219266" y="205978"/>
            <a:ext cx="8705466" cy="745592"/>
          </a:xfrm>
        </p:spPr>
        <p:txBody>
          <a:bodyPr anchor="ctr">
            <a:normAutofit/>
          </a:bodyPr>
          <a:lstStyle>
            <a:lvl1pPr algn="ctr">
              <a:defRPr sz="2400">
                <a:solidFill>
                  <a:schemeClr val="bg2"/>
                </a:solidFill>
              </a:defRPr>
            </a:lvl1pPr>
          </a:lstStyle>
          <a:p>
            <a:r>
              <a:rPr lang="nb-NO" dirty="0"/>
              <a:t>Tittellysbilde ved nytt kapittel</a:t>
            </a:r>
          </a:p>
        </p:txBody>
      </p:sp>
    </p:spTree>
    <p:extLst>
      <p:ext uri="{BB962C8B-B14F-4D97-AF65-F5344CB8AC3E}">
        <p14:creationId xmlns:p14="http://schemas.microsoft.com/office/powerpoint/2010/main" val="8923476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om side">
    <p:bg>
      <p:bgPr>
        <a:solidFill>
          <a:schemeClr val="bg1">
            <a:alpha val="0"/>
          </a:schemeClr>
        </a:solidFill>
        <a:effectLst/>
      </p:bgPr>
    </p:bg>
    <p:spTree>
      <p:nvGrpSpPr>
        <p:cNvPr id="1" name=""/>
        <p:cNvGrpSpPr/>
        <p:nvPr/>
      </p:nvGrpSpPr>
      <p:grpSpPr>
        <a:xfrm>
          <a:off x="0" y="0"/>
          <a:ext cx="0" cy="0"/>
          <a:chOff x="0" y="0"/>
          <a:chExt cx="0" cy="0"/>
        </a:xfrm>
      </p:grpSpPr>
      <p:sp>
        <p:nvSpPr>
          <p:cNvPr id="6" name="Rektangel 5"/>
          <p:cNvSpPr/>
          <p:nvPr/>
        </p:nvSpPr>
        <p:spPr>
          <a:xfrm flipV="1">
            <a:off x="107504" y="843558"/>
            <a:ext cx="8928993" cy="1414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dirty="0"/>
          </a:p>
        </p:txBody>
      </p:sp>
    </p:spTree>
    <p:extLst>
      <p:ext uri="{BB962C8B-B14F-4D97-AF65-F5344CB8AC3E}">
        <p14:creationId xmlns:p14="http://schemas.microsoft.com/office/powerpoint/2010/main" val="44965492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vedbilde - en spalt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2"/>
                </a:solidFill>
              </a:defRPr>
            </a:lvl1pPr>
          </a:lstStyle>
          <a:p>
            <a:r>
              <a:rPr lang="nb-NO"/>
              <a:t>Klikk for å redigere tittelstil</a:t>
            </a:r>
            <a:endParaRPr lang="nb-NO" dirty="0"/>
          </a:p>
        </p:txBody>
      </p:sp>
      <p:sp>
        <p:nvSpPr>
          <p:cNvPr id="5" name="Plassholder for tekst 3"/>
          <p:cNvSpPr>
            <a:spLocks noGrp="1"/>
          </p:cNvSpPr>
          <p:nvPr>
            <p:ph idx="1"/>
          </p:nvPr>
        </p:nvSpPr>
        <p:spPr>
          <a:xfrm>
            <a:off x="219267" y="1167595"/>
            <a:ext cx="8705466" cy="34270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739626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vedbilde - to ulike spalt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2"/>
                </a:solidFill>
              </a:defRPr>
            </a:lvl1pPr>
          </a:lstStyle>
          <a:p>
            <a:r>
              <a:rPr lang="nb-NO"/>
              <a:t>Klikk for å redigere tittelstil</a:t>
            </a:r>
            <a:endParaRPr lang="nb-NO" dirty="0"/>
          </a:p>
        </p:txBody>
      </p:sp>
      <p:sp>
        <p:nvSpPr>
          <p:cNvPr id="11" name="Plassholder for tekst 3"/>
          <p:cNvSpPr>
            <a:spLocks noGrp="1"/>
          </p:cNvSpPr>
          <p:nvPr>
            <p:ph idx="1"/>
          </p:nvPr>
        </p:nvSpPr>
        <p:spPr>
          <a:xfrm>
            <a:off x="3203848" y="1167595"/>
            <a:ext cx="5720885" cy="34270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tekst 3"/>
          <p:cNvSpPr>
            <a:spLocks noGrp="1"/>
          </p:cNvSpPr>
          <p:nvPr>
            <p:ph idx="13"/>
          </p:nvPr>
        </p:nvSpPr>
        <p:spPr>
          <a:xfrm>
            <a:off x="248376" y="1167595"/>
            <a:ext cx="2739449" cy="34270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18074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vedbilde - to like spalt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2"/>
                </a:solidFill>
              </a:defRPr>
            </a:lvl1pPr>
          </a:lstStyle>
          <a:p>
            <a:r>
              <a:rPr lang="nb-NO"/>
              <a:t>Klikk for å redigere tittelstil</a:t>
            </a:r>
            <a:endParaRPr lang="nb-NO" dirty="0"/>
          </a:p>
        </p:txBody>
      </p:sp>
      <p:sp>
        <p:nvSpPr>
          <p:cNvPr id="11" name="Plassholder for tekst 3"/>
          <p:cNvSpPr>
            <a:spLocks noGrp="1"/>
          </p:cNvSpPr>
          <p:nvPr>
            <p:ph idx="1"/>
          </p:nvPr>
        </p:nvSpPr>
        <p:spPr>
          <a:xfrm>
            <a:off x="4644008" y="1167595"/>
            <a:ext cx="4280724" cy="34270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tekst 3"/>
          <p:cNvSpPr>
            <a:spLocks noGrp="1"/>
          </p:cNvSpPr>
          <p:nvPr>
            <p:ph idx="13"/>
          </p:nvPr>
        </p:nvSpPr>
        <p:spPr>
          <a:xfrm>
            <a:off x="248375" y="1167595"/>
            <a:ext cx="4251617" cy="342702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273246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19267" y="205978"/>
            <a:ext cx="8705466" cy="745592"/>
          </a:xfrm>
          <a:prstGeom prst="rect">
            <a:avLst/>
          </a:prstGeom>
        </p:spPr>
        <p:txBody>
          <a:bodyPr vert="horz" lIns="0" tIns="45720" rIns="91440" bIns="45720" rtlCol="0" anchor="b" anchorCtr="0">
            <a:normAutofit/>
          </a:bodyPr>
          <a:lstStyle/>
          <a:p>
            <a:r>
              <a:rPr lang="nb-NO" dirty="0"/>
              <a:t>Klikk for å redigere tittelstil</a:t>
            </a:r>
          </a:p>
        </p:txBody>
      </p:sp>
      <p:sp>
        <p:nvSpPr>
          <p:cNvPr id="4" name="Plassholder for tekst 3"/>
          <p:cNvSpPr>
            <a:spLocks noGrp="1"/>
          </p:cNvSpPr>
          <p:nvPr>
            <p:ph type="body" idx="1"/>
          </p:nvPr>
        </p:nvSpPr>
        <p:spPr>
          <a:xfrm>
            <a:off x="219267" y="1167595"/>
            <a:ext cx="8705466" cy="3427028"/>
          </a:xfrm>
          <a:prstGeom prst="rect">
            <a:avLst/>
          </a:prstGeom>
        </p:spPr>
        <p:txBody>
          <a:bodyPr vert="horz" lIns="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1" name="Bilde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94513" y="4810925"/>
            <a:ext cx="993089" cy="122936"/>
          </a:xfrm>
          <a:prstGeom prst="rect">
            <a:avLst/>
          </a:prstGeom>
        </p:spPr>
      </p:pic>
    </p:spTree>
    <p:extLst>
      <p:ext uri="{BB962C8B-B14F-4D97-AF65-F5344CB8AC3E}">
        <p14:creationId xmlns:p14="http://schemas.microsoft.com/office/powerpoint/2010/main" val="3647936534"/>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59" r:id="rId3"/>
    <p:sldLayoutId id="2147483662" r:id="rId4"/>
    <p:sldLayoutId id="2147483663" r:id="rId5"/>
    <p:sldLayoutId id="2147483661" r:id="rId6"/>
    <p:sldLayoutId id="2147483650" r:id="rId7"/>
    <p:sldLayoutId id="2147483652" r:id="rId8"/>
    <p:sldLayoutId id="2147483657" r:id="rId9"/>
    <p:sldLayoutId id="2147483656" r:id="rId10"/>
  </p:sldLayoutIdLst>
  <p:hf hdr="0" dt="0"/>
  <p:txStyles>
    <p:titleStyle>
      <a:lvl1pPr algn="l" defTabSz="342900" rtl="0" eaLnBrk="1" latinLnBrk="0" hangingPunct="1">
        <a:spcBef>
          <a:spcPct val="0"/>
        </a:spcBef>
        <a:buNone/>
        <a:defRPr sz="3000" u="none" kern="1200">
          <a:solidFill>
            <a:schemeClr val="bg2"/>
          </a:solidFill>
          <a:latin typeface="Calibri"/>
          <a:ea typeface="+mj-ea"/>
          <a:cs typeface="Calibri"/>
        </a:defRPr>
      </a:lvl1pPr>
    </p:titleStyle>
    <p:bodyStyle>
      <a:lvl1pPr marL="162000" indent="-162000" algn="l" defTabSz="342900" rtl="0" eaLnBrk="1" latinLnBrk="0" hangingPunct="1">
        <a:spcBef>
          <a:spcPts val="450"/>
        </a:spcBef>
        <a:spcAft>
          <a:spcPts val="450"/>
        </a:spcAft>
        <a:buFont typeface="Arial" charset="0"/>
        <a:buChar char="•"/>
        <a:defRPr sz="1800" kern="1200">
          <a:solidFill>
            <a:schemeClr val="accent5">
              <a:lumMod val="50000"/>
            </a:schemeClr>
          </a:solidFill>
          <a:latin typeface="Calibri"/>
          <a:ea typeface="+mn-ea"/>
          <a:cs typeface="Calibri"/>
        </a:defRPr>
      </a:lvl1pPr>
      <a:lvl2pPr marL="324000" indent="-162000" algn="l" defTabSz="342900" rtl="0" eaLnBrk="1" latinLnBrk="0" hangingPunct="1">
        <a:spcBef>
          <a:spcPts val="504"/>
        </a:spcBef>
        <a:buFont typeface="Arial"/>
        <a:buChar char="•"/>
        <a:defRPr sz="1500" kern="1200">
          <a:solidFill>
            <a:schemeClr val="accent5">
              <a:lumMod val="50000"/>
            </a:schemeClr>
          </a:solidFill>
          <a:latin typeface="Calibri"/>
          <a:ea typeface="+mn-ea"/>
          <a:cs typeface="Calibri"/>
        </a:defRPr>
      </a:lvl2pPr>
      <a:lvl3pPr marL="324000" indent="-171450" algn="l" defTabSz="342900" rtl="0" eaLnBrk="1" latinLnBrk="0" hangingPunct="1">
        <a:spcBef>
          <a:spcPts val="90"/>
        </a:spcBef>
        <a:buFont typeface="Lucida Grande"/>
        <a:buChar char="-"/>
        <a:defRPr sz="1200" kern="1200">
          <a:solidFill>
            <a:schemeClr val="accent5">
              <a:lumMod val="50000"/>
            </a:schemeClr>
          </a:solidFill>
          <a:latin typeface="Calibri"/>
          <a:ea typeface="+mn-ea"/>
          <a:cs typeface="Calibri"/>
        </a:defRPr>
      </a:lvl3pPr>
      <a:lvl4pPr marL="324000" indent="-171450" algn="l" defTabSz="342900" rtl="0" eaLnBrk="1" latinLnBrk="0" hangingPunct="1">
        <a:spcBef>
          <a:spcPts val="90"/>
        </a:spcBef>
        <a:buFont typeface="Arial"/>
        <a:buChar char="–"/>
        <a:defRPr sz="1200" kern="1200">
          <a:solidFill>
            <a:schemeClr val="accent5">
              <a:lumMod val="50000"/>
            </a:schemeClr>
          </a:solidFill>
          <a:latin typeface="Calibri"/>
          <a:ea typeface="+mn-ea"/>
          <a:cs typeface="Calibri"/>
        </a:defRPr>
      </a:lvl4pPr>
      <a:lvl5pPr marL="324000" indent="-171450" algn="l" defTabSz="342900" rtl="0" eaLnBrk="1" latinLnBrk="0" hangingPunct="1">
        <a:spcBef>
          <a:spcPts val="90"/>
        </a:spcBef>
        <a:buFont typeface="Arial"/>
        <a:buChar char="»"/>
        <a:defRPr sz="900" kern="1200">
          <a:solidFill>
            <a:schemeClr val="accent5">
              <a:lumMod val="50000"/>
            </a:schemeClr>
          </a:solidFill>
          <a:latin typeface="Calibri"/>
          <a:ea typeface="+mn-ea"/>
          <a:cs typeface="Calibri"/>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b-NO"/>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19267" y="205978"/>
            <a:ext cx="8705466" cy="745592"/>
          </a:xfrm>
          <a:prstGeom prst="rect">
            <a:avLst/>
          </a:prstGeom>
        </p:spPr>
        <p:txBody>
          <a:bodyPr vert="horz" lIns="0" tIns="45720" rIns="91440" bIns="45720" rtlCol="0" anchor="b" anchorCtr="0">
            <a:normAutofit/>
          </a:bodyPr>
          <a:lstStyle/>
          <a:p>
            <a:r>
              <a:rPr lang="nb-NO"/>
              <a:t>Klikk for å redigere tittelstil</a:t>
            </a:r>
          </a:p>
        </p:txBody>
      </p:sp>
      <p:sp>
        <p:nvSpPr>
          <p:cNvPr id="4" name="Plassholder for tekst 3"/>
          <p:cNvSpPr>
            <a:spLocks noGrp="1"/>
          </p:cNvSpPr>
          <p:nvPr>
            <p:ph type="body" idx="1"/>
          </p:nvPr>
        </p:nvSpPr>
        <p:spPr>
          <a:xfrm>
            <a:off x="219267" y="1167595"/>
            <a:ext cx="8705466" cy="3427028"/>
          </a:xfrm>
          <a:prstGeom prst="rect">
            <a:avLst/>
          </a:prstGeom>
        </p:spPr>
        <p:txBody>
          <a:bodyPr vert="horz" lIns="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794513" y="4810925"/>
            <a:ext cx="993089" cy="122936"/>
          </a:xfrm>
          <a:prstGeom prst="rect">
            <a:avLst/>
          </a:prstGeom>
        </p:spPr>
      </p:pic>
    </p:spTree>
    <p:extLst>
      <p:ext uri="{BB962C8B-B14F-4D97-AF65-F5344CB8AC3E}">
        <p14:creationId xmlns:p14="http://schemas.microsoft.com/office/powerpoint/2010/main" val="216114748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dt="0"/>
  <p:txStyles>
    <p:titleStyle>
      <a:lvl1pPr algn="l" defTabSz="342900" rtl="0" eaLnBrk="1" latinLnBrk="0" hangingPunct="1">
        <a:spcBef>
          <a:spcPct val="0"/>
        </a:spcBef>
        <a:buNone/>
        <a:defRPr sz="3000" u="none" kern="1200">
          <a:solidFill>
            <a:schemeClr val="bg2"/>
          </a:solidFill>
          <a:latin typeface="Calibri"/>
          <a:ea typeface="+mj-ea"/>
          <a:cs typeface="Calibri"/>
        </a:defRPr>
      </a:lvl1pPr>
    </p:titleStyle>
    <p:bodyStyle>
      <a:lvl1pPr marL="162000" indent="-162000" algn="l" defTabSz="342900" rtl="0" eaLnBrk="1" latinLnBrk="0" hangingPunct="1">
        <a:spcBef>
          <a:spcPts val="450"/>
        </a:spcBef>
        <a:spcAft>
          <a:spcPts val="450"/>
        </a:spcAft>
        <a:buFont typeface="Arial" charset="0"/>
        <a:buChar char="•"/>
        <a:defRPr sz="1800" kern="1200">
          <a:solidFill>
            <a:schemeClr val="accent5">
              <a:lumMod val="50000"/>
            </a:schemeClr>
          </a:solidFill>
          <a:latin typeface="Calibri"/>
          <a:ea typeface="+mn-ea"/>
          <a:cs typeface="Calibri"/>
        </a:defRPr>
      </a:lvl1pPr>
      <a:lvl2pPr marL="324000" indent="-162000" algn="l" defTabSz="342900" rtl="0" eaLnBrk="1" latinLnBrk="0" hangingPunct="1">
        <a:spcBef>
          <a:spcPts val="504"/>
        </a:spcBef>
        <a:buFont typeface="Arial"/>
        <a:buChar char="•"/>
        <a:defRPr sz="1500" kern="1200">
          <a:solidFill>
            <a:schemeClr val="accent5">
              <a:lumMod val="50000"/>
            </a:schemeClr>
          </a:solidFill>
          <a:latin typeface="Calibri"/>
          <a:ea typeface="+mn-ea"/>
          <a:cs typeface="Calibri"/>
        </a:defRPr>
      </a:lvl2pPr>
      <a:lvl3pPr marL="324000" indent="-171450" algn="l" defTabSz="342900" rtl="0" eaLnBrk="1" latinLnBrk="0" hangingPunct="1">
        <a:spcBef>
          <a:spcPts val="90"/>
        </a:spcBef>
        <a:buFont typeface="Lucida Grande"/>
        <a:buChar char="-"/>
        <a:defRPr sz="1200" kern="1200">
          <a:solidFill>
            <a:schemeClr val="accent5">
              <a:lumMod val="50000"/>
            </a:schemeClr>
          </a:solidFill>
          <a:latin typeface="Calibri"/>
          <a:ea typeface="+mn-ea"/>
          <a:cs typeface="Calibri"/>
        </a:defRPr>
      </a:lvl3pPr>
      <a:lvl4pPr marL="324000" indent="-171450" algn="l" defTabSz="342900" rtl="0" eaLnBrk="1" latinLnBrk="0" hangingPunct="1">
        <a:spcBef>
          <a:spcPts val="90"/>
        </a:spcBef>
        <a:buFont typeface="Arial"/>
        <a:buChar char="–"/>
        <a:defRPr sz="1200" kern="1200">
          <a:solidFill>
            <a:schemeClr val="accent5">
              <a:lumMod val="50000"/>
            </a:schemeClr>
          </a:solidFill>
          <a:latin typeface="Calibri"/>
          <a:ea typeface="+mn-ea"/>
          <a:cs typeface="Calibri"/>
        </a:defRPr>
      </a:lvl4pPr>
      <a:lvl5pPr marL="324000" indent="-171450" algn="l" defTabSz="342900" rtl="0" eaLnBrk="1" latinLnBrk="0" hangingPunct="1">
        <a:spcBef>
          <a:spcPts val="90"/>
        </a:spcBef>
        <a:buFont typeface="Arial"/>
        <a:buChar char="»"/>
        <a:defRPr sz="900" kern="1200">
          <a:solidFill>
            <a:schemeClr val="accent5">
              <a:lumMod val="50000"/>
            </a:schemeClr>
          </a:solidFill>
          <a:latin typeface="Calibri"/>
          <a:ea typeface="+mn-ea"/>
          <a:cs typeface="Calibri"/>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b-NO"/>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9.jpe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tittel 4">
            <a:extLst>
              <a:ext uri="{FF2B5EF4-FFF2-40B4-BE49-F238E27FC236}">
                <a16:creationId xmlns:a16="http://schemas.microsoft.com/office/drawing/2014/main" id="{9F53526B-F45E-4DF5-8450-674B0D8A8005}"/>
              </a:ext>
            </a:extLst>
          </p:cNvPr>
          <p:cNvSpPr>
            <a:spLocks noGrp="1"/>
          </p:cNvSpPr>
          <p:nvPr>
            <p:ph type="subTitle" idx="1"/>
          </p:nvPr>
        </p:nvSpPr>
        <p:spPr/>
        <p:txBody>
          <a:bodyPr/>
          <a:lstStyle/>
          <a:p>
            <a:r>
              <a:rPr lang="nb-NO" dirty="0"/>
              <a:t>Utvalgte velferdsindikatorer i dyrevelferdsprogrammet for storfe</a:t>
            </a:r>
          </a:p>
        </p:txBody>
      </p:sp>
      <p:sp>
        <p:nvSpPr>
          <p:cNvPr id="4" name="Tittel 3">
            <a:extLst>
              <a:ext uri="{FF2B5EF4-FFF2-40B4-BE49-F238E27FC236}">
                <a16:creationId xmlns:a16="http://schemas.microsoft.com/office/drawing/2014/main" id="{F84FF9EB-3AD4-47D9-B94B-5FF83931574D}"/>
              </a:ext>
            </a:extLst>
          </p:cNvPr>
          <p:cNvSpPr>
            <a:spLocks noGrp="1"/>
          </p:cNvSpPr>
          <p:nvPr>
            <p:ph type="ctrTitle"/>
          </p:nvPr>
        </p:nvSpPr>
        <p:spPr/>
        <p:txBody>
          <a:bodyPr/>
          <a:lstStyle/>
          <a:p>
            <a:r>
              <a:rPr lang="nb-NO" dirty="0"/>
              <a:t>Innhold i dyrevelferdsbesøket	</a:t>
            </a:r>
          </a:p>
        </p:txBody>
      </p:sp>
    </p:spTree>
    <p:extLst>
      <p:ext uri="{BB962C8B-B14F-4D97-AF65-F5344CB8AC3E}">
        <p14:creationId xmlns:p14="http://schemas.microsoft.com/office/powerpoint/2010/main" val="1732658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innhold 12">
            <a:extLst>
              <a:ext uri="{FF2B5EF4-FFF2-40B4-BE49-F238E27FC236}">
                <a16:creationId xmlns:a16="http://schemas.microsoft.com/office/drawing/2014/main" id="{119E77FF-F4CF-4D59-A433-6824A22DD23D}"/>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5599114" y="1965326"/>
            <a:ext cx="3324225" cy="1830388"/>
          </a:xfrm>
          <a:prstGeom prst="rect">
            <a:avLst/>
          </a:prstGeom>
        </p:spPr>
      </p:pic>
      <p:sp>
        <p:nvSpPr>
          <p:cNvPr id="2" name="Tittel 1">
            <a:extLst>
              <a:ext uri="{FF2B5EF4-FFF2-40B4-BE49-F238E27FC236}">
                <a16:creationId xmlns:a16="http://schemas.microsoft.com/office/drawing/2014/main" id="{E53C2302-BC06-4311-93EF-65EDC0BE72AB}"/>
              </a:ext>
            </a:extLst>
          </p:cNvPr>
          <p:cNvSpPr>
            <a:spLocks noGrp="1"/>
          </p:cNvSpPr>
          <p:nvPr>
            <p:ph type="title"/>
          </p:nvPr>
        </p:nvSpPr>
        <p:spPr>
          <a:xfrm>
            <a:off x="219267" y="205978"/>
            <a:ext cx="8705466" cy="745592"/>
          </a:xfrm>
        </p:spPr>
        <p:txBody>
          <a:bodyPr anchor="b">
            <a:normAutofit/>
          </a:bodyPr>
          <a:lstStyle/>
          <a:p>
            <a:r>
              <a:rPr lang="nb-NO"/>
              <a:t>Har alle dyr jevnt over rett hold?</a:t>
            </a:r>
          </a:p>
        </p:txBody>
      </p:sp>
      <p:grpSp>
        <p:nvGrpSpPr>
          <p:cNvPr id="5" name="Gruppe 4" descr="P340#y1">
            <a:extLst>
              <a:ext uri="{FF2B5EF4-FFF2-40B4-BE49-F238E27FC236}">
                <a16:creationId xmlns:a16="http://schemas.microsoft.com/office/drawing/2014/main" id="{3AAB550A-0C19-4CFA-802A-9C36B17D48AD}"/>
              </a:ext>
            </a:extLst>
          </p:cNvPr>
          <p:cNvGrpSpPr>
            <a:grpSpLocks/>
          </p:cNvGrpSpPr>
          <p:nvPr/>
        </p:nvGrpSpPr>
        <p:grpSpPr>
          <a:xfrm>
            <a:off x="219268" y="1965326"/>
            <a:ext cx="5072813" cy="1768239"/>
            <a:chOff x="0" y="0"/>
            <a:chExt cx="5718806" cy="1768927"/>
          </a:xfrm>
        </p:grpSpPr>
        <p:sp>
          <p:nvSpPr>
            <p:cNvPr id="6" name="Tekstboks 2">
              <a:extLst>
                <a:ext uri="{FF2B5EF4-FFF2-40B4-BE49-F238E27FC236}">
                  <a16:creationId xmlns:a16="http://schemas.microsoft.com/office/drawing/2014/main" id="{7800538C-D949-4079-AF2F-BC6B6704B3B7}"/>
                </a:ext>
              </a:extLst>
            </p:cNvPr>
            <p:cNvSpPr txBox="1">
              <a:spLocks noChangeArrowheads="1"/>
            </p:cNvSpPr>
            <p:nvPr/>
          </p:nvSpPr>
          <p:spPr bwMode="auto">
            <a:xfrm>
              <a:off x="0" y="0"/>
              <a:ext cx="5715629" cy="446771"/>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a:t>
              </a: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Ja, tilfredsstillende</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Så godt som alle dyr ligger innenfor anbefalt (middels) hold, det vil si fra 2,5 til 3,5.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boks 2">
              <a:extLst>
                <a:ext uri="{FF2B5EF4-FFF2-40B4-BE49-F238E27FC236}">
                  <a16:creationId xmlns:a16="http://schemas.microsoft.com/office/drawing/2014/main" id="{32BDBF4D-B42C-40D3-A912-E0C982E0B499}"/>
                </a:ext>
              </a:extLst>
            </p:cNvPr>
            <p:cNvSpPr txBox="1">
              <a:spLocks noChangeArrowheads="1"/>
            </p:cNvSpPr>
            <p:nvPr/>
          </p:nvSpPr>
          <p:spPr bwMode="auto">
            <a:xfrm>
              <a:off x="1906" y="577718"/>
              <a:ext cx="5716264" cy="446771"/>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 Bør forbe</a:t>
              </a: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Mer enn 1 av 10 dyr i ei gruppe har enten hold 2 eller hold 4 eller høyere</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boks 2">
              <a:extLst>
                <a:ext uri="{FF2B5EF4-FFF2-40B4-BE49-F238E27FC236}">
                  <a16:creationId xmlns:a16="http://schemas.microsoft.com/office/drawing/2014/main" id="{05D4D21E-3524-43E8-AA62-ECCF9E8382CC}"/>
                </a:ext>
              </a:extLst>
            </p:cNvPr>
            <p:cNvSpPr txBox="1">
              <a:spLocks noChangeArrowheads="1"/>
            </p:cNvSpPr>
            <p:nvPr/>
          </p:nvSpPr>
          <p:spPr bwMode="auto">
            <a:xfrm>
              <a:off x="1906" y="1140947"/>
              <a:ext cx="5716900" cy="627980"/>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3:</a:t>
              </a: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Ekstremt magre dyr i ei eller flere dyregrupper (hold under 2), flere enn enkeltdyr der årsak kan forklares eller dyret/a er utredet og tiltak igangsatt</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23749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a:extLst>
              <a:ext uri="{FF2B5EF4-FFF2-40B4-BE49-F238E27FC236}">
                <a16:creationId xmlns:a16="http://schemas.microsoft.com/office/drawing/2014/main" id="{44E4B91E-81A5-4EB4-80D2-B7E30F6794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7814" y="1763714"/>
            <a:ext cx="3565525" cy="2232025"/>
          </a:xfrm>
          <a:prstGeom prst="rect">
            <a:avLst/>
          </a:prstGeom>
        </p:spPr>
      </p:pic>
      <p:sp>
        <p:nvSpPr>
          <p:cNvPr id="2" name="Tittel 1">
            <a:extLst>
              <a:ext uri="{FF2B5EF4-FFF2-40B4-BE49-F238E27FC236}">
                <a16:creationId xmlns:a16="http://schemas.microsoft.com/office/drawing/2014/main" id="{F5CAE485-5556-48C1-9BD5-AC0612021214}"/>
              </a:ext>
            </a:extLst>
          </p:cNvPr>
          <p:cNvSpPr>
            <a:spLocks noGrp="1"/>
          </p:cNvSpPr>
          <p:nvPr>
            <p:ph type="title"/>
          </p:nvPr>
        </p:nvSpPr>
        <p:spPr>
          <a:xfrm>
            <a:off x="219267" y="205978"/>
            <a:ext cx="8705466" cy="745592"/>
          </a:xfrm>
        </p:spPr>
        <p:txBody>
          <a:bodyPr anchor="b">
            <a:normAutofit/>
          </a:bodyPr>
          <a:lstStyle/>
          <a:p>
            <a:r>
              <a:rPr lang="nb-NO"/>
              <a:t>Er det tilstrekkelig vanntilgang til alle dyr? </a:t>
            </a:r>
          </a:p>
        </p:txBody>
      </p:sp>
      <p:grpSp>
        <p:nvGrpSpPr>
          <p:cNvPr id="5" name="Gruppe 4" descr="P385#y1">
            <a:extLst>
              <a:ext uri="{FF2B5EF4-FFF2-40B4-BE49-F238E27FC236}">
                <a16:creationId xmlns:a16="http://schemas.microsoft.com/office/drawing/2014/main" id="{D1688EB9-13C1-46E3-8C39-6167361CB5F8}"/>
              </a:ext>
            </a:extLst>
          </p:cNvPr>
          <p:cNvGrpSpPr>
            <a:grpSpLocks/>
          </p:cNvGrpSpPr>
          <p:nvPr/>
        </p:nvGrpSpPr>
        <p:grpSpPr>
          <a:xfrm>
            <a:off x="33527" y="1732095"/>
            <a:ext cx="5263686" cy="2567847"/>
            <a:chOff x="0" y="137800"/>
            <a:chExt cx="5723116" cy="2447163"/>
          </a:xfrm>
        </p:grpSpPr>
        <p:sp>
          <p:nvSpPr>
            <p:cNvPr id="6" name="Tekstboks 2">
              <a:extLst>
                <a:ext uri="{FF2B5EF4-FFF2-40B4-BE49-F238E27FC236}">
                  <a16:creationId xmlns:a16="http://schemas.microsoft.com/office/drawing/2014/main" id="{ECD6C977-458C-400E-AAE8-5434D9FD0EDB}"/>
                </a:ext>
              </a:extLst>
            </p:cNvPr>
            <p:cNvSpPr txBox="1">
              <a:spLocks noChangeArrowheads="1"/>
            </p:cNvSpPr>
            <p:nvPr/>
          </p:nvSpPr>
          <p:spPr bwMode="auto">
            <a:xfrm>
              <a:off x="7487" y="137800"/>
              <a:ext cx="5715629" cy="425608"/>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Ja, tilfredsstillende</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Vannkvalitet, vannkapasitet og antall drikkepunkter er ihht. Forskrift for hold av storfe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boks 2">
              <a:extLst>
                <a:ext uri="{FF2B5EF4-FFF2-40B4-BE49-F238E27FC236}">
                  <a16:creationId xmlns:a16="http://schemas.microsoft.com/office/drawing/2014/main" id="{F228802D-ED7B-4FBD-AD0E-FBBB7A63F808}"/>
                </a:ext>
              </a:extLst>
            </p:cNvPr>
            <p:cNvSpPr txBox="1">
              <a:spLocks noChangeArrowheads="1"/>
            </p:cNvSpPr>
            <p:nvPr/>
          </p:nvSpPr>
          <p:spPr bwMode="auto">
            <a:xfrm>
              <a:off x="0" y="570869"/>
              <a:ext cx="5716900" cy="1311654"/>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Noe skitne vannkar og noe forurenset drikkevann</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Noe lav vannforsyningskapasitet på samtlige tilgjengelige drikkevannskilder</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Noe få vanningspunkter ihht. anbefalingene. Vannet er uhensiktsmessig plassert.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kstboks 2">
              <a:extLst>
                <a:ext uri="{FF2B5EF4-FFF2-40B4-BE49-F238E27FC236}">
                  <a16:creationId xmlns:a16="http://schemas.microsoft.com/office/drawing/2014/main" id="{8F1EB9C3-1BCE-4312-A834-01253D93DDB5}"/>
                </a:ext>
              </a:extLst>
            </p:cNvPr>
            <p:cNvSpPr txBox="1">
              <a:spLocks noChangeArrowheads="1"/>
            </p:cNvSpPr>
            <p:nvPr/>
          </p:nvSpPr>
          <p:spPr bwMode="auto">
            <a:xfrm>
              <a:off x="1270" y="1500520"/>
              <a:ext cx="5716266" cy="1084443"/>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Kyr uten god nok vanntilgang</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Udiskutabelt for få vanningspunkter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Betydelig lavere vannforsyningskapasitet enn anbefalingene</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Svært skitne vannkar og tydelig forurenset drikkevann</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011424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5" descr="Et bilde som inneholder foto, forskjellig, katt, sitter&#10;&#10;Automatisk generert beskrivelse">
            <a:extLst>
              <a:ext uri="{FF2B5EF4-FFF2-40B4-BE49-F238E27FC236}">
                <a16:creationId xmlns:a16="http://schemas.microsoft.com/office/drawing/2014/main" id="{AFBB6201-9DC7-46BA-B50B-12A82BCA969F}"/>
              </a:ext>
            </a:extLst>
          </p:cNvPr>
          <p:cNvPicPr>
            <a:picLocks noChangeAspect="1"/>
          </p:cNvPicPr>
          <p:nvPr/>
        </p:nvPicPr>
        <p:blipFill>
          <a:blip r:embed="rId3"/>
          <a:stretch>
            <a:fillRect/>
          </a:stretch>
        </p:blipFill>
        <p:spPr>
          <a:xfrm>
            <a:off x="4716017" y="1525212"/>
            <a:ext cx="4104373" cy="2075558"/>
          </a:xfrm>
          <a:prstGeom prst="rect">
            <a:avLst/>
          </a:prstGeom>
        </p:spPr>
      </p:pic>
      <p:sp>
        <p:nvSpPr>
          <p:cNvPr id="2" name="Tittel 1">
            <a:extLst>
              <a:ext uri="{FF2B5EF4-FFF2-40B4-BE49-F238E27FC236}">
                <a16:creationId xmlns:a16="http://schemas.microsoft.com/office/drawing/2014/main" id="{4739B095-8753-40D5-84BE-F241419B6019}"/>
              </a:ext>
            </a:extLst>
          </p:cNvPr>
          <p:cNvSpPr>
            <a:spLocks noGrp="1"/>
          </p:cNvSpPr>
          <p:nvPr>
            <p:ph type="title"/>
          </p:nvPr>
        </p:nvSpPr>
        <p:spPr>
          <a:xfrm>
            <a:off x="219267" y="205978"/>
            <a:ext cx="8705466" cy="483942"/>
          </a:xfrm>
        </p:spPr>
        <p:txBody>
          <a:bodyPr anchor="b">
            <a:noAutofit/>
          </a:bodyPr>
          <a:lstStyle/>
          <a:p>
            <a:pPr>
              <a:lnSpc>
                <a:spcPct val="90000"/>
              </a:lnSpc>
            </a:pPr>
            <a:r>
              <a:rPr lang="nb-NO" sz="2600"/>
              <a:t>Er alle dyra jevnt over haltfrie og har fått nødvendig klauvpleie? </a:t>
            </a:r>
          </a:p>
        </p:txBody>
      </p:sp>
      <p:sp>
        <p:nvSpPr>
          <p:cNvPr id="4" name="Plassholder for innhold 3">
            <a:extLst>
              <a:ext uri="{FF2B5EF4-FFF2-40B4-BE49-F238E27FC236}">
                <a16:creationId xmlns:a16="http://schemas.microsoft.com/office/drawing/2014/main" id="{403593F7-451E-4D77-B27A-92D3A8BAD1D1}"/>
              </a:ext>
            </a:extLst>
          </p:cNvPr>
          <p:cNvSpPr>
            <a:spLocks noGrp="1"/>
          </p:cNvSpPr>
          <p:nvPr>
            <p:ph idx="1"/>
          </p:nvPr>
        </p:nvSpPr>
        <p:spPr/>
        <p:txBody>
          <a:bodyPr/>
          <a:lstStyle/>
          <a:p>
            <a:endParaRPr lang="nb-NO"/>
          </a:p>
        </p:txBody>
      </p:sp>
      <p:grpSp>
        <p:nvGrpSpPr>
          <p:cNvPr id="7" name="Gruppe 6" descr="P423#y1">
            <a:extLst>
              <a:ext uri="{FF2B5EF4-FFF2-40B4-BE49-F238E27FC236}">
                <a16:creationId xmlns:a16="http://schemas.microsoft.com/office/drawing/2014/main" id="{C372BD4D-82C1-45B3-A831-C3442C6918E1}"/>
              </a:ext>
            </a:extLst>
          </p:cNvPr>
          <p:cNvGrpSpPr/>
          <p:nvPr/>
        </p:nvGrpSpPr>
        <p:grpSpPr>
          <a:xfrm>
            <a:off x="160453" y="737013"/>
            <a:ext cx="4576176" cy="4697173"/>
            <a:chOff x="0" y="0"/>
            <a:chExt cx="5716269" cy="7010080"/>
          </a:xfrm>
        </p:grpSpPr>
        <p:grpSp>
          <p:nvGrpSpPr>
            <p:cNvPr id="9" name="Gruppe 8">
              <a:extLst>
                <a:ext uri="{FF2B5EF4-FFF2-40B4-BE49-F238E27FC236}">
                  <a16:creationId xmlns:a16="http://schemas.microsoft.com/office/drawing/2014/main" id="{2611CF52-A6C9-41E4-8D1D-A330C718F1B3}"/>
                </a:ext>
              </a:extLst>
            </p:cNvPr>
            <p:cNvGrpSpPr/>
            <p:nvPr/>
          </p:nvGrpSpPr>
          <p:grpSpPr>
            <a:xfrm>
              <a:off x="0" y="0"/>
              <a:ext cx="5716269" cy="7010080"/>
              <a:chOff x="0" y="-1"/>
              <a:chExt cx="5718170" cy="7014546"/>
            </a:xfrm>
          </p:grpSpPr>
          <p:sp>
            <p:nvSpPr>
              <p:cNvPr id="13" name="Tekstboks 2">
                <a:extLst>
                  <a:ext uri="{FF2B5EF4-FFF2-40B4-BE49-F238E27FC236}">
                    <a16:creationId xmlns:a16="http://schemas.microsoft.com/office/drawing/2014/main" id="{7283EDBD-9269-421D-B6AA-8E876025998C}"/>
                  </a:ext>
                </a:extLst>
              </p:cNvPr>
              <p:cNvSpPr txBox="1">
                <a:spLocks noChangeArrowheads="1"/>
              </p:cNvSpPr>
              <p:nvPr/>
            </p:nvSpPr>
            <p:spPr bwMode="auto">
              <a:xfrm>
                <a:off x="0" y="-1"/>
                <a:ext cx="5715629" cy="2146690"/>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Ja, tilfredsstillende</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Korrekt klauvform sett ovenfra</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Jevnt over kyr som står og går normalt. De tar støtte på alle fire bein og ryggen er flat.</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4" name="Tekstboks 2">
                <a:extLst>
                  <a:ext uri="{FF2B5EF4-FFF2-40B4-BE49-F238E27FC236}">
                    <a16:creationId xmlns:a16="http://schemas.microsoft.com/office/drawing/2014/main" id="{D3EDFD46-0C27-4113-87E6-B24377AA5817}"/>
                  </a:ext>
                </a:extLst>
              </p:cNvPr>
              <p:cNvSpPr txBox="1">
                <a:spLocks noChangeArrowheads="1"/>
              </p:cNvSpPr>
              <p:nvPr/>
            </p:nvSpPr>
            <p:spPr bwMode="auto">
              <a:xfrm>
                <a:off x="0" y="2117362"/>
                <a:ext cx="5716266" cy="2176603"/>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Mer enn 1 av 10 dyr med noe avvikende klauvform og/eller mer enn 1 av 10 dyr står og går med krum rygg og tar kortere skritt enn normalt.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kstboks 2">
                <a:extLst>
                  <a:ext uri="{FF2B5EF4-FFF2-40B4-BE49-F238E27FC236}">
                    <a16:creationId xmlns:a16="http://schemas.microsoft.com/office/drawing/2014/main" id="{9B3B58B7-196F-4D87-813B-5A29743352B5}"/>
                  </a:ext>
                </a:extLst>
              </p:cNvPr>
              <p:cNvSpPr txBox="1">
                <a:spLocks noChangeArrowheads="1"/>
              </p:cNvSpPr>
              <p:nvPr/>
            </p:nvSpPr>
            <p:spPr bwMode="auto">
              <a:xfrm>
                <a:off x="1270" y="4111759"/>
                <a:ext cx="5716900" cy="2902786"/>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Mer enn 1 av 10 dyr med tydelig avvikende klauvform og står og går med krum rygg og/eller tydelig halte enkeltdyr som ikke er under behandling.</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Bilde 9">
              <a:extLst>
                <a:ext uri="{FF2B5EF4-FFF2-40B4-BE49-F238E27FC236}">
                  <a16:creationId xmlns:a16="http://schemas.microsoft.com/office/drawing/2014/main" id="{8ED77324-0B39-444F-AAB6-053B543F33CD}"/>
                </a:ext>
              </a:extLst>
            </p:cNvPr>
            <p:cNvPicPr/>
            <p:nvPr/>
          </p:nvPicPr>
          <p:blipFill rotWithShape="1">
            <a:blip r:embed="rId4"/>
            <a:srcRect l="21660" t="20011" r="39898" b="60951"/>
            <a:stretch/>
          </p:blipFill>
          <p:spPr>
            <a:xfrm>
              <a:off x="1347947" y="938739"/>
              <a:ext cx="1734086" cy="1161416"/>
            </a:xfrm>
            <a:prstGeom prst="rect">
              <a:avLst/>
            </a:prstGeom>
          </p:spPr>
        </p:pic>
        <p:pic>
          <p:nvPicPr>
            <p:cNvPr id="11" name="Bilde 10">
              <a:extLst>
                <a:ext uri="{FF2B5EF4-FFF2-40B4-BE49-F238E27FC236}">
                  <a16:creationId xmlns:a16="http://schemas.microsoft.com/office/drawing/2014/main" id="{962AA95D-8CFD-4CD7-A7E9-6F8DB827039D}"/>
                </a:ext>
              </a:extLst>
            </p:cNvPr>
            <p:cNvPicPr/>
            <p:nvPr/>
          </p:nvPicPr>
          <p:blipFill rotWithShape="1">
            <a:blip r:embed="rId4"/>
            <a:srcRect l="21719" t="39865" b="40925"/>
            <a:stretch/>
          </p:blipFill>
          <p:spPr>
            <a:xfrm>
              <a:off x="1347947" y="2973909"/>
              <a:ext cx="3533775" cy="1170940"/>
            </a:xfrm>
            <a:prstGeom prst="rect">
              <a:avLst/>
            </a:prstGeom>
          </p:spPr>
        </p:pic>
        <p:pic>
          <p:nvPicPr>
            <p:cNvPr id="12" name="Bilde 11">
              <a:extLst>
                <a:ext uri="{FF2B5EF4-FFF2-40B4-BE49-F238E27FC236}">
                  <a16:creationId xmlns:a16="http://schemas.microsoft.com/office/drawing/2014/main" id="{1C49F1B6-3889-4DA8-9884-CAA8A02ABCA0}"/>
                </a:ext>
              </a:extLst>
            </p:cNvPr>
            <p:cNvPicPr/>
            <p:nvPr/>
          </p:nvPicPr>
          <p:blipFill rotWithShape="1">
            <a:blip r:embed="rId4"/>
            <a:srcRect l="21650" t="59413" b="21297"/>
            <a:stretch/>
          </p:blipFill>
          <p:spPr>
            <a:xfrm>
              <a:off x="1366998" y="5013091"/>
              <a:ext cx="3514724" cy="1228090"/>
            </a:xfrm>
            <a:prstGeom prst="rect">
              <a:avLst/>
            </a:prstGeom>
          </p:spPr>
        </p:pic>
      </p:grpSp>
    </p:spTree>
    <p:extLst>
      <p:ext uri="{BB962C8B-B14F-4D97-AF65-F5344CB8AC3E}">
        <p14:creationId xmlns:p14="http://schemas.microsoft.com/office/powerpoint/2010/main" val="3686749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1FB61AE-8713-47F1-8B44-04635CEB2008}"/>
              </a:ext>
            </a:extLst>
          </p:cNvPr>
          <p:cNvSpPr>
            <a:spLocks noGrp="1"/>
          </p:cNvSpPr>
          <p:nvPr>
            <p:ph type="title"/>
          </p:nvPr>
        </p:nvSpPr>
        <p:spPr>
          <a:xfrm>
            <a:off x="219267" y="205978"/>
            <a:ext cx="8705466" cy="745592"/>
          </a:xfrm>
        </p:spPr>
        <p:txBody>
          <a:bodyPr anchor="b">
            <a:normAutofit/>
          </a:bodyPr>
          <a:lstStyle/>
          <a:p>
            <a:r>
              <a:rPr lang="nb-NO"/>
              <a:t>Er alle dyr jevnt over fri for sår og hevelser? </a:t>
            </a:r>
          </a:p>
        </p:txBody>
      </p:sp>
      <p:grpSp>
        <p:nvGrpSpPr>
          <p:cNvPr id="8" name="Gruppe 7" descr="P501L12#y1">
            <a:extLst>
              <a:ext uri="{FF2B5EF4-FFF2-40B4-BE49-F238E27FC236}">
                <a16:creationId xmlns:a16="http://schemas.microsoft.com/office/drawing/2014/main" id="{95580802-8C17-4DB6-B5EF-E8A4AEFB6777}"/>
              </a:ext>
            </a:extLst>
          </p:cNvPr>
          <p:cNvGrpSpPr/>
          <p:nvPr/>
        </p:nvGrpSpPr>
        <p:grpSpPr>
          <a:xfrm>
            <a:off x="1713864" y="976601"/>
            <a:ext cx="5715000" cy="4039973"/>
            <a:chOff x="0" y="0"/>
            <a:chExt cx="5715000" cy="4767579"/>
          </a:xfrm>
        </p:grpSpPr>
        <p:grpSp>
          <p:nvGrpSpPr>
            <p:cNvPr id="9" name="Gruppe 8">
              <a:extLst>
                <a:ext uri="{FF2B5EF4-FFF2-40B4-BE49-F238E27FC236}">
                  <a16:creationId xmlns:a16="http://schemas.microsoft.com/office/drawing/2014/main" id="{90105681-A8CD-4FF2-85EC-447D1F9C3F7F}"/>
                </a:ext>
              </a:extLst>
            </p:cNvPr>
            <p:cNvGrpSpPr>
              <a:grpSpLocks/>
            </p:cNvGrpSpPr>
            <p:nvPr/>
          </p:nvGrpSpPr>
          <p:grpSpPr>
            <a:xfrm>
              <a:off x="0" y="0"/>
              <a:ext cx="5715000" cy="4767579"/>
              <a:chOff x="-1273" y="2"/>
              <a:chExt cx="5717535" cy="4771249"/>
            </a:xfrm>
          </p:grpSpPr>
          <p:sp>
            <p:nvSpPr>
              <p:cNvPr id="17" name="Tekstboks 2">
                <a:extLst>
                  <a:ext uri="{FF2B5EF4-FFF2-40B4-BE49-F238E27FC236}">
                    <a16:creationId xmlns:a16="http://schemas.microsoft.com/office/drawing/2014/main" id="{AD0E7A4B-00CE-4DC5-BC7F-B574FEF4B124}"/>
                  </a:ext>
                </a:extLst>
              </p:cNvPr>
              <p:cNvSpPr txBox="1">
                <a:spLocks noChangeArrowheads="1"/>
              </p:cNvSpPr>
              <p:nvPr/>
            </p:nvSpPr>
            <p:spPr bwMode="auto">
              <a:xfrm>
                <a:off x="-1273" y="3263051"/>
                <a:ext cx="5716899" cy="1508200"/>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&gt; 1 av 5 dyr har alvorlige hevelser og/eller sår.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Enkeltdyr med ekstreme hevelser og/eller sår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med dyptgående infeksjon.</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Tekstboks 2">
                <a:extLst>
                  <a:ext uri="{FF2B5EF4-FFF2-40B4-BE49-F238E27FC236}">
                    <a16:creationId xmlns:a16="http://schemas.microsoft.com/office/drawing/2014/main" id="{82D91B97-662A-4AB9-BB78-3C149AF80973}"/>
                  </a:ext>
                </a:extLst>
              </p:cNvPr>
              <p:cNvSpPr txBox="1">
                <a:spLocks noChangeArrowheads="1"/>
              </p:cNvSpPr>
              <p:nvPr/>
            </p:nvSpPr>
            <p:spPr bwMode="auto">
              <a:xfrm>
                <a:off x="0" y="2"/>
                <a:ext cx="5715627" cy="1791745"/>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Ja, tilfredsstillende</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Ingen sår eller hevelser eller kun få enkeltdyr med små hårløse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områder/små sår.</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9" name="Tekstboks 2">
                <a:extLst>
                  <a:ext uri="{FF2B5EF4-FFF2-40B4-BE49-F238E27FC236}">
                    <a16:creationId xmlns:a16="http://schemas.microsoft.com/office/drawing/2014/main" id="{9371E6CA-8607-4C13-9CC0-AA1EFCCF6047}"/>
                  </a:ext>
                </a:extLst>
              </p:cNvPr>
              <p:cNvSpPr txBox="1">
                <a:spLocks noChangeArrowheads="1"/>
              </p:cNvSpPr>
              <p:nvPr/>
            </p:nvSpPr>
            <p:spPr bwMode="auto">
              <a:xfrm>
                <a:off x="0" y="1701525"/>
                <a:ext cx="5716262" cy="1576990"/>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&gt; 1 av 10 med betydelige hevelser og/eller sår.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Over halvparten har milde hevelser og/eller håravfall.</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Bilde 10">
              <a:extLst>
                <a:ext uri="{FF2B5EF4-FFF2-40B4-BE49-F238E27FC236}">
                  <a16:creationId xmlns:a16="http://schemas.microsoft.com/office/drawing/2014/main" id="{E9921852-87B7-40D3-9B07-572296E830AA}"/>
                </a:ext>
              </a:extLst>
            </p:cNvPr>
            <p:cNvPicPr>
              <a:picLocks noChangeAspect="1"/>
            </p:cNvPicPr>
            <p:nvPr/>
          </p:nvPicPr>
          <p:blipFill>
            <a:blip r:embed="rId3">
              <a:extLst>
                <a:ext uri="{28A0092B-C50C-407E-A947-70E740481C1C}">
                  <a14:useLocalDpi xmlns:a14="http://schemas.microsoft.com/office/drawing/2010/main" val="0"/>
                </a:ext>
              </a:extLst>
            </a:blip>
            <a:srcRect t="12970" r="68977" b="3038"/>
            <a:stretch>
              <a:fillRect/>
            </a:stretch>
          </p:blipFill>
          <p:spPr bwMode="auto">
            <a:xfrm>
              <a:off x="4272643" y="136071"/>
              <a:ext cx="1325880" cy="1441450"/>
            </a:xfrm>
            <a:prstGeom prst="rect">
              <a:avLst/>
            </a:prstGeom>
            <a:noFill/>
            <a:ln>
              <a:noFill/>
            </a:ln>
          </p:spPr>
        </p:pic>
        <p:pic>
          <p:nvPicPr>
            <p:cNvPr id="12" name="Bilde 11">
              <a:extLst>
                <a:ext uri="{FF2B5EF4-FFF2-40B4-BE49-F238E27FC236}">
                  <a16:creationId xmlns:a16="http://schemas.microsoft.com/office/drawing/2014/main" id="{88414072-FDD6-44B3-8553-762568CE15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80"/>
            <a:stretch/>
          </p:blipFill>
          <p:spPr bwMode="auto">
            <a:xfrm>
              <a:off x="4495800" y="1828800"/>
              <a:ext cx="1125220" cy="1338580"/>
            </a:xfrm>
            <a:prstGeom prst="rect">
              <a:avLst/>
            </a:prstGeom>
            <a:noFill/>
            <a:ln>
              <a:noFill/>
            </a:ln>
            <a:extLst>
              <a:ext uri="{53640926-AAD7-44D8-BBD7-CCE9431645EC}">
                <a14:shadowObscured xmlns:a14="http://schemas.microsoft.com/office/drawing/2010/main"/>
              </a:ext>
            </a:extLst>
          </p:spPr>
        </p:pic>
        <p:pic>
          <p:nvPicPr>
            <p:cNvPr id="13" name="Bilde 12">
              <a:extLst>
                <a:ext uri="{FF2B5EF4-FFF2-40B4-BE49-F238E27FC236}">
                  <a16:creationId xmlns:a16="http://schemas.microsoft.com/office/drawing/2014/main" id="{2B1FF36E-3B94-448A-BF35-ADEFB47AA08C}"/>
                </a:ext>
              </a:extLst>
            </p:cNvPr>
            <p:cNvPicPr>
              <a:picLocks noChangeAspect="1"/>
            </p:cNvPicPr>
            <p:nvPr/>
          </p:nvPicPr>
          <p:blipFill rotWithShape="1">
            <a:blip r:embed="rId5">
              <a:extLst>
                <a:ext uri="{28A0092B-C50C-407E-A947-70E740481C1C}">
                  <a14:useLocalDpi xmlns:a14="http://schemas.microsoft.com/office/drawing/2010/main" val="0"/>
                </a:ext>
              </a:extLst>
            </a:blip>
            <a:srcRect r="14110"/>
            <a:stretch/>
          </p:blipFill>
          <p:spPr bwMode="auto">
            <a:xfrm>
              <a:off x="3358243" y="1828800"/>
              <a:ext cx="1066800" cy="1344930"/>
            </a:xfrm>
            <a:prstGeom prst="rect">
              <a:avLst/>
            </a:prstGeom>
            <a:noFill/>
            <a:ln>
              <a:noFill/>
            </a:ln>
            <a:extLst>
              <a:ext uri="{53640926-AAD7-44D8-BBD7-CCE9431645EC}">
                <a14:shadowObscured xmlns:a14="http://schemas.microsoft.com/office/drawing/2010/main"/>
              </a:ext>
            </a:extLst>
          </p:spPr>
        </p:pic>
        <p:pic>
          <p:nvPicPr>
            <p:cNvPr id="14" name="Bilde 13">
              <a:extLst>
                <a:ext uri="{FF2B5EF4-FFF2-40B4-BE49-F238E27FC236}">
                  <a16:creationId xmlns:a16="http://schemas.microsoft.com/office/drawing/2014/main" id="{0D6545AD-AD3D-4928-8A69-ACA547144E3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4329" y="3363685"/>
              <a:ext cx="1362710" cy="1268095"/>
            </a:xfrm>
            <a:prstGeom prst="rect">
              <a:avLst/>
            </a:prstGeom>
            <a:noFill/>
            <a:ln>
              <a:noFill/>
            </a:ln>
          </p:spPr>
        </p:pic>
        <p:pic>
          <p:nvPicPr>
            <p:cNvPr id="16" name="Bilde 15">
              <a:extLst>
                <a:ext uri="{FF2B5EF4-FFF2-40B4-BE49-F238E27FC236}">
                  <a16:creationId xmlns:a16="http://schemas.microsoft.com/office/drawing/2014/main" id="{CD65285F-35D5-46FF-9F8B-E5A2F31C81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800" y="3363685"/>
              <a:ext cx="1106805" cy="1268730"/>
            </a:xfrm>
            <a:prstGeom prst="rect">
              <a:avLst/>
            </a:prstGeom>
            <a:noFill/>
            <a:ln>
              <a:noFill/>
            </a:ln>
          </p:spPr>
        </p:pic>
      </p:grpSp>
    </p:spTree>
    <p:extLst>
      <p:ext uri="{BB962C8B-B14F-4D97-AF65-F5344CB8AC3E}">
        <p14:creationId xmlns:p14="http://schemas.microsoft.com/office/powerpoint/2010/main" val="2442111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innhold 5">
            <a:extLst>
              <a:ext uri="{FF2B5EF4-FFF2-40B4-BE49-F238E27FC236}">
                <a16:creationId xmlns:a16="http://schemas.microsoft.com/office/drawing/2014/main" id="{56C9E78E-D84C-4C70-9BB2-04AB87D7E0E0}"/>
              </a:ext>
            </a:extLst>
          </p:cNvPr>
          <p:cNvPicPr>
            <a:picLocks noGrp="1" noChangeAspect="1"/>
          </p:cNvPicPr>
          <p:nvPr>
            <p:ph idx="1"/>
          </p:nvPr>
        </p:nvPicPr>
        <p:blipFill>
          <a:blip r:embed="rId3"/>
          <a:stretch>
            <a:fillRect/>
          </a:stretch>
        </p:blipFill>
        <p:spPr>
          <a:xfrm>
            <a:off x="6078538" y="1822451"/>
            <a:ext cx="2844800" cy="2112963"/>
          </a:xfrm>
          <a:prstGeom prst="rect">
            <a:avLst/>
          </a:prstGeom>
        </p:spPr>
      </p:pic>
      <p:sp>
        <p:nvSpPr>
          <p:cNvPr id="2" name="Tittel 1">
            <a:extLst>
              <a:ext uri="{FF2B5EF4-FFF2-40B4-BE49-F238E27FC236}">
                <a16:creationId xmlns:a16="http://schemas.microsoft.com/office/drawing/2014/main" id="{7D2105D2-58FD-45BD-BFA4-BF3169570E29}"/>
              </a:ext>
            </a:extLst>
          </p:cNvPr>
          <p:cNvSpPr>
            <a:spLocks noGrp="1"/>
          </p:cNvSpPr>
          <p:nvPr>
            <p:ph type="title"/>
          </p:nvPr>
        </p:nvSpPr>
        <p:spPr>
          <a:xfrm>
            <a:off x="219267" y="205978"/>
            <a:ext cx="8705466" cy="745592"/>
          </a:xfrm>
        </p:spPr>
        <p:txBody>
          <a:bodyPr anchor="b">
            <a:normAutofit fontScale="90000"/>
          </a:bodyPr>
          <a:lstStyle/>
          <a:p>
            <a:pPr>
              <a:lnSpc>
                <a:spcPct val="90000"/>
              </a:lnSpc>
            </a:pPr>
            <a:r>
              <a:rPr lang="nb-NO" sz="3200"/>
              <a:t>Er alle kalvene jevnt over fri for kliniske tegn på sjukdom?</a:t>
            </a:r>
            <a:br>
              <a:rPr lang="nb-NO" sz="2300"/>
            </a:br>
            <a:endParaRPr lang="nb-NO" sz="2300"/>
          </a:p>
        </p:txBody>
      </p:sp>
      <p:grpSp>
        <p:nvGrpSpPr>
          <p:cNvPr id="5" name="Gruppe 4" descr="P530#y1">
            <a:extLst>
              <a:ext uri="{FF2B5EF4-FFF2-40B4-BE49-F238E27FC236}">
                <a16:creationId xmlns:a16="http://schemas.microsoft.com/office/drawing/2014/main" id="{C7EA6F90-01A4-454E-8BE7-42205E18072A}"/>
              </a:ext>
            </a:extLst>
          </p:cNvPr>
          <p:cNvGrpSpPr/>
          <p:nvPr/>
        </p:nvGrpSpPr>
        <p:grpSpPr>
          <a:xfrm>
            <a:off x="219268" y="1908651"/>
            <a:ext cx="5715635" cy="1940560"/>
            <a:chOff x="-1267" y="0"/>
            <a:chExt cx="5716267" cy="1942102"/>
          </a:xfrm>
        </p:grpSpPr>
        <p:grpSp>
          <p:nvGrpSpPr>
            <p:cNvPr id="6" name="Gruppe 5">
              <a:extLst>
                <a:ext uri="{FF2B5EF4-FFF2-40B4-BE49-F238E27FC236}">
                  <a16:creationId xmlns:a16="http://schemas.microsoft.com/office/drawing/2014/main" id="{B712F245-FE1A-4748-B4CC-7C23844C6C90}"/>
                </a:ext>
              </a:extLst>
            </p:cNvPr>
            <p:cNvGrpSpPr>
              <a:grpSpLocks/>
            </p:cNvGrpSpPr>
            <p:nvPr/>
          </p:nvGrpSpPr>
          <p:grpSpPr>
            <a:xfrm>
              <a:off x="0" y="0"/>
              <a:ext cx="5715000" cy="1527938"/>
              <a:chOff x="0" y="0"/>
              <a:chExt cx="5717536" cy="1528455"/>
            </a:xfrm>
          </p:grpSpPr>
          <p:sp>
            <p:nvSpPr>
              <p:cNvPr id="9" name="Tekstboks 2">
                <a:extLst>
                  <a:ext uri="{FF2B5EF4-FFF2-40B4-BE49-F238E27FC236}">
                    <a16:creationId xmlns:a16="http://schemas.microsoft.com/office/drawing/2014/main" id="{9D090CC3-BCA9-4A87-8215-2FDEE172AA97}"/>
                  </a:ext>
                </a:extLst>
              </p:cNvPr>
              <p:cNvSpPr txBox="1">
                <a:spLocks noChangeArrowheads="1"/>
              </p:cNvSpPr>
              <p:nvPr/>
            </p:nvSpPr>
            <p:spPr bwMode="auto">
              <a:xfrm>
                <a:off x="0" y="0"/>
                <a:ext cx="5715626" cy="731156"/>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Ja, tilfredsstillende</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Alle er fri for tydelige tegn på sjukdom eller er under behandling/utredning pga tegn på sjukdom.</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kstboks 2">
                <a:extLst>
                  <a:ext uri="{FF2B5EF4-FFF2-40B4-BE49-F238E27FC236}">
                    <a16:creationId xmlns:a16="http://schemas.microsoft.com/office/drawing/2014/main" id="{92717A56-A28D-445F-BA81-FD5FD2D7D8D6}"/>
                  </a:ext>
                </a:extLst>
              </p:cNvPr>
              <p:cNvSpPr txBox="1">
                <a:spLocks noChangeArrowheads="1"/>
              </p:cNvSpPr>
              <p:nvPr/>
            </p:nvSpPr>
            <p:spPr bwMode="auto">
              <a:xfrm>
                <a:off x="0" y="466026"/>
                <a:ext cx="5715632" cy="447103"/>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Enkelte kalver har milde kliniske tegn på sjukdom.</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boks 2">
                <a:extLst>
                  <a:ext uri="{FF2B5EF4-FFF2-40B4-BE49-F238E27FC236}">
                    <a16:creationId xmlns:a16="http://schemas.microsoft.com/office/drawing/2014/main" id="{23F0BC4C-970B-44E9-8BC1-B9274A23A400}"/>
                  </a:ext>
                </a:extLst>
              </p:cNvPr>
              <p:cNvSpPr txBox="1">
                <a:spLocks noChangeArrowheads="1"/>
              </p:cNvSpPr>
              <p:nvPr/>
            </p:nvSpPr>
            <p:spPr bwMode="auto">
              <a:xfrm>
                <a:off x="1270" y="900007"/>
                <a:ext cx="5716266" cy="628448"/>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Flere kalver har kliniske tegn på sjukdom eller enkeltdyr har alvorlige tegn på sjukdom uten å være under behandling/utredning.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Tekstboks 2">
              <a:extLst>
                <a:ext uri="{FF2B5EF4-FFF2-40B4-BE49-F238E27FC236}">
                  <a16:creationId xmlns:a16="http://schemas.microsoft.com/office/drawing/2014/main" id="{5D4AD0B0-F8C7-46FB-B14B-662007C6D60B}"/>
                </a:ext>
              </a:extLst>
            </p:cNvPr>
            <p:cNvSpPr txBox="1">
              <a:spLocks noChangeArrowheads="1"/>
            </p:cNvSpPr>
            <p:nvPr/>
          </p:nvSpPr>
          <p:spPr bwMode="auto">
            <a:xfrm>
              <a:off x="-1267" y="1516582"/>
              <a:ext cx="5713729" cy="425520"/>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0: Ikke relevant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 det ikke er dyr under 6 måneder velges «ikke relevant»</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632419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Avmerking">
            <a:extLst>
              <a:ext uri="{FF2B5EF4-FFF2-40B4-BE49-F238E27FC236}">
                <a16:creationId xmlns:a16="http://schemas.microsoft.com/office/drawing/2014/main" id="{787D7026-BAEB-463D-A538-23F26FE36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9312" y="1346619"/>
            <a:ext cx="2869300" cy="2869300"/>
          </a:xfrm>
          <a:prstGeom prst="rect">
            <a:avLst/>
          </a:prstGeom>
        </p:spPr>
      </p:pic>
      <p:sp>
        <p:nvSpPr>
          <p:cNvPr id="4" name="Tittel 3">
            <a:extLst>
              <a:ext uri="{FF2B5EF4-FFF2-40B4-BE49-F238E27FC236}">
                <a16:creationId xmlns:a16="http://schemas.microsoft.com/office/drawing/2014/main" id="{64BE24BA-4D8E-41F9-AF96-4D76A46EB3EA}"/>
              </a:ext>
            </a:extLst>
          </p:cNvPr>
          <p:cNvSpPr>
            <a:spLocks noGrp="1"/>
          </p:cNvSpPr>
          <p:nvPr>
            <p:ph type="title"/>
          </p:nvPr>
        </p:nvSpPr>
        <p:spPr/>
        <p:txBody>
          <a:bodyPr/>
          <a:lstStyle/>
          <a:p>
            <a:r>
              <a:rPr lang="nb-NO"/>
              <a:t>Rutiner og andre forhold</a:t>
            </a:r>
          </a:p>
        </p:txBody>
      </p:sp>
    </p:spTree>
    <p:extLst>
      <p:ext uri="{BB962C8B-B14F-4D97-AF65-F5344CB8AC3E}">
        <p14:creationId xmlns:p14="http://schemas.microsoft.com/office/powerpoint/2010/main" val="2273285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Bilder\180810\IMG_0410.jpg">
            <a:extLst>
              <a:ext uri="{FF2B5EF4-FFF2-40B4-BE49-F238E27FC236}">
                <a16:creationId xmlns:a16="http://schemas.microsoft.com/office/drawing/2014/main" id="{0EBCD3C7-5DC8-42BE-9AD5-EE6E7B4E0BE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65584" y="2191048"/>
            <a:ext cx="2455863" cy="1820863"/>
          </a:xfrm>
          <a:prstGeom prst="rect">
            <a:avLst/>
          </a:prstGeom>
          <a:extLst>
            <a:ext uri="{909E8E84-426E-40DD-AFC4-6F175D3DCCD1}">
              <a14:hiddenFill xmlns:a14="http://schemas.microsoft.com/office/drawing/2010/main">
                <a:solidFill>
                  <a:srgbClr val="FFFFFF"/>
                </a:solidFill>
              </a14:hiddenFill>
            </a:ext>
          </a:extLst>
        </p:spPr>
      </p:pic>
      <p:grpSp>
        <p:nvGrpSpPr>
          <p:cNvPr id="5" name="Gruppe 4" descr="P556#y1">
            <a:extLst>
              <a:ext uri="{FF2B5EF4-FFF2-40B4-BE49-F238E27FC236}">
                <a16:creationId xmlns:a16="http://schemas.microsoft.com/office/drawing/2014/main" id="{9DAB817A-8EF7-4E39-92F9-BFC4F7308736}"/>
              </a:ext>
            </a:extLst>
          </p:cNvPr>
          <p:cNvGrpSpPr/>
          <p:nvPr/>
        </p:nvGrpSpPr>
        <p:grpSpPr>
          <a:xfrm>
            <a:off x="219267" y="1707655"/>
            <a:ext cx="6008917" cy="2880320"/>
            <a:chOff x="0" y="0"/>
            <a:chExt cx="5715636" cy="2420992"/>
          </a:xfrm>
        </p:grpSpPr>
        <p:grpSp>
          <p:nvGrpSpPr>
            <p:cNvPr id="6" name="Gruppe 5">
              <a:extLst>
                <a:ext uri="{FF2B5EF4-FFF2-40B4-BE49-F238E27FC236}">
                  <a16:creationId xmlns:a16="http://schemas.microsoft.com/office/drawing/2014/main" id="{CF01605C-4F75-460E-9AFA-507EF296718C}"/>
                </a:ext>
              </a:extLst>
            </p:cNvPr>
            <p:cNvGrpSpPr>
              <a:grpSpLocks/>
            </p:cNvGrpSpPr>
            <p:nvPr/>
          </p:nvGrpSpPr>
          <p:grpSpPr>
            <a:xfrm>
              <a:off x="0" y="0"/>
              <a:ext cx="5715636" cy="1708160"/>
              <a:chOff x="-637" y="0"/>
              <a:chExt cx="5718807" cy="2045245"/>
            </a:xfrm>
          </p:grpSpPr>
          <p:sp>
            <p:nvSpPr>
              <p:cNvPr id="9" name="Tekstboks 2">
                <a:extLst>
                  <a:ext uri="{FF2B5EF4-FFF2-40B4-BE49-F238E27FC236}">
                    <a16:creationId xmlns:a16="http://schemas.microsoft.com/office/drawing/2014/main" id="{C75338B6-4994-4E6B-B321-01A3D81F0B17}"/>
                  </a:ext>
                </a:extLst>
              </p:cNvPr>
              <p:cNvSpPr txBox="1">
                <a:spLocks noChangeArrowheads="1"/>
              </p:cNvSpPr>
              <p:nvPr/>
            </p:nvSpPr>
            <p:spPr bwMode="auto">
              <a:xfrm>
                <a:off x="0" y="0"/>
                <a:ext cx="5715629" cy="893598"/>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Ja, tilfredsstillende</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Alle dyr, unntatt ukastrerte okser &gt;6 mnd., er på beite/luftes ute hver dag i 8 uker. I båsfjøs blir det krav om beite/lufting 12-16 uker f.o.m. 2024.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boks 2">
                <a:extLst>
                  <a:ext uri="{FF2B5EF4-FFF2-40B4-BE49-F238E27FC236}">
                    <a16:creationId xmlns:a16="http://schemas.microsoft.com/office/drawing/2014/main" id="{9797E0C6-D019-43FC-AE94-AE78BF221487}"/>
                  </a:ext>
                </a:extLst>
              </p:cNvPr>
              <p:cNvSpPr txBox="1">
                <a:spLocks noChangeArrowheads="1"/>
              </p:cNvSpPr>
              <p:nvPr/>
            </p:nvSpPr>
            <p:spPr bwMode="auto">
              <a:xfrm>
                <a:off x="1270" y="675648"/>
                <a:ext cx="5716900" cy="829766"/>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Mordyra er på beite/i luftegård, men det er ikke helt tilfredsstillende rutiner for mosjon av andre dyregrupper. Det er noe forbedringsmuligheter mht. beite/luftefasiliteter.</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boks 2">
                <a:extLst>
                  <a:ext uri="{FF2B5EF4-FFF2-40B4-BE49-F238E27FC236}">
                    <a16:creationId xmlns:a16="http://schemas.microsoft.com/office/drawing/2014/main" id="{C46A0877-7D8B-4065-BBCC-B5E114D00D53}"/>
                  </a:ext>
                </a:extLst>
              </p:cNvPr>
              <p:cNvSpPr txBox="1">
                <a:spLocks noChangeArrowheads="1"/>
              </p:cNvSpPr>
              <p:nvPr/>
            </p:nvSpPr>
            <p:spPr bwMode="auto">
              <a:xfrm>
                <a:off x="-637" y="1414200"/>
                <a:ext cx="5716266" cy="631045"/>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Mordyr er ikke på beite/luftegård ihht. forskrift eller beite/luftegård har uakseptabel kvalitet.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Tekstboks 2">
              <a:extLst>
                <a:ext uri="{FF2B5EF4-FFF2-40B4-BE49-F238E27FC236}">
                  <a16:creationId xmlns:a16="http://schemas.microsoft.com/office/drawing/2014/main" id="{341F25F7-C44F-487F-98B2-B7E2922FAA32}"/>
                </a:ext>
              </a:extLst>
            </p:cNvPr>
            <p:cNvSpPr txBox="1">
              <a:spLocks noChangeArrowheads="1"/>
            </p:cNvSpPr>
            <p:nvPr/>
          </p:nvSpPr>
          <p:spPr bwMode="auto">
            <a:xfrm>
              <a:off x="0" y="1642971"/>
              <a:ext cx="5713097" cy="778021"/>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0: Ikke relevant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Dersom besetningen kun har ukastrerte okser over 6 mnd., er det ikke krav om lufting eller beite. Alle dyr godt av å komme seg ut og få større plass.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Tittel 9">
            <a:extLst>
              <a:ext uri="{FF2B5EF4-FFF2-40B4-BE49-F238E27FC236}">
                <a16:creationId xmlns:a16="http://schemas.microsoft.com/office/drawing/2014/main" id="{9843FBE1-8DFA-4B52-ACC7-70614A82E0E7}"/>
              </a:ext>
            </a:extLst>
          </p:cNvPr>
          <p:cNvSpPr>
            <a:spLocks noGrp="1"/>
          </p:cNvSpPr>
          <p:nvPr>
            <p:ph type="title"/>
          </p:nvPr>
        </p:nvSpPr>
        <p:spPr/>
        <p:txBody>
          <a:bodyPr/>
          <a:lstStyle/>
          <a:p>
            <a:r>
              <a:rPr lang="nb-NO"/>
              <a:t>Er det gode rutiner for bruk av beite/luftegård?</a:t>
            </a:r>
          </a:p>
        </p:txBody>
      </p:sp>
    </p:spTree>
    <p:extLst>
      <p:ext uri="{BB962C8B-B14F-4D97-AF65-F5344CB8AC3E}">
        <p14:creationId xmlns:p14="http://schemas.microsoft.com/office/powerpoint/2010/main" val="1645042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188DF3A8-E7CD-4B2B-BCA8-193829B3AF45}"/>
              </a:ext>
            </a:extLst>
          </p:cNvPr>
          <p:cNvSpPr>
            <a:spLocks noGrp="1"/>
          </p:cNvSpPr>
          <p:nvPr>
            <p:ph idx="1"/>
          </p:nvPr>
        </p:nvSpPr>
        <p:spPr>
          <a:xfrm>
            <a:off x="628650" y="1369219"/>
            <a:ext cx="7886700" cy="3500438"/>
          </a:xfrm>
        </p:spPr>
        <p:txBody>
          <a:bodyPr>
            <a:normAutofit/>
          </a:bodyPr>
          <a:lstStyle/>
          <a:p>
            <a:pPr marL="0" indent="0">
              <a:buNone/>
            </a:pPr>
            <a:endParaRPr lang="nb-NO" b="1"/>
          </a:p>
          <a:p>
            <a:pPr marL="0" indent="0">
              <a:buNone/>
            </a:pPr>
            <a:endParaRPr lang="nb-NO" b="1"/>
          </a:p>
          <a:p>
            <a:endParaRPr lang="nb-NO" b="1"/>
          </a:p>
          <a:p>
            <a:endParaRPr lang="nb-NO" b="1"/>
          </a:p>
          <a:p>
            <a:endParaRPr lang="nb-NO" b="1"/>
          </a:p>
          <a:p>
            <a:endParaRPr lang="nb-NO" b="1"/>
          </a:p>
          <a:p>
            <a:endParaRPr lang="nb-NO" b="1"/>
          </a:p>
          <a:p>
            <a:endParaRPr lang="nb-NO" b="1"/>
          </a:p>
          <a:p>
            <a:endParaRPr lang="nb-NO"/>
          </a:p>
        </p:txBody>
      </p:sp>
      <p:sp>
        <p:nvSpPr>
          <p:cNvPr id="9" name="Rectangle 5">
            <a:extLst>
              <a:ext uri="{FF2B5EF4-FFF2-40B4-BE49-F238E27FC236}">
                <a16:creationId xmlns:a16="http://schemas.microsoft.com/office/drawing/2014/main" id="{BEE0DF2B-F50A-4FDB-86BC-BC51A48724FD}"/>
              </a:ext>
            </a:extLst>
          </p:cNvPr>
          <p:cNvSpPr>
            <a:spLocks noChangeArrowheads="1"/>
          </p:cNvSpPr>
          <p:nvPr/>
        </p:nvSpPr>
        <p:spPr bwMode="auto">
          <a:xfrm>
            <a:off x="114301" y="14725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ADF0828-157F-4499-9BEE-632AFC02AA1B}"/>
              </a:ext>
            </a:extLst>
          </p:cNvPr>
          <p:cNvSpPr>
            <a:spLocks noChangeArrowheads="1"/>
          </p:cNvSpPr>
          <p:nvPr/>
        </p:nvSpPr>
        <p:spPr bwMode="auto">
          <a:xfrm>
            <a:off x="114301" y="255222"/>
            <a:ext cx="138564"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br>
              <a:rPr kumimoji="0" lang="nb-NO" altLang="nb-NO" sz="825"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nb-NO" altLang="nb-NO"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1">
            <a:extLst>
              <a:ext uri="{FF2B5EF4-FFF2-40B4-BE49-F238E27FC236}">
                <a16:creationId xmlns:a16="http://schemas.microsoft.com/office/drawing/2014/main" id="{274C5C22-1F9B-45D9-993B-0B1F511B2D18}"/>
              </a:ext>
            </a:extLst>
          </p:cNvPr>
          <p:cNvSpPr>
            <a:spLocks noChangeArrowheads="1"/>
          </p:cNvSpPr>
          <p:nvPr/>
        </p:nvSpPr>
        <p:spPr bwMode="auto">
          <a:xfrm>
            <a:off x="114301" y="31870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Bilde 12">
            <a:extLst>
              <a:ext uri="{FF2B5EF4-FFF2-40B4-BE49-F238E27FC236}">
                <a16:creationId xmlns:a16="http://schemas.microsoft.com/office/drawing/2014/main" id="{E68C5D1E-04D9-41E1-9D9A-5FE9E77A3AF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44209" y="2023943"/>
            <a:ext cx="2299804" cy="1754983"/>
          </a:xfrm>
          <a:prstGeom prst="rect">
            <a:avLst/>
          </a:prstGeom>
          <a:noFill/>
          <a:ln>
            <a:noFill/>
          </a:ln>
        </p:spPr>
      </p:pic>
      <p:grpSp>
        <p:nvGrpSpPr>
          <p:cNvPr id="12" name="Gruppe 11" descr="P579#y1">
            <a:extLst>
              <a:ext uri="{FF2B5EF4-FFF2-40B4-BE49-F238E27FC236}">
                <a16:creationId xmlns:a16="http://schemas.microsoft.com/office/drawing/2014/main" id="{0782AAB3-B2AA-4743-8612-F88D9482406E}"/>
              </a:ext>
            </a:extLst>
          </p:cNvPr>
          <p:cNvGrpSpPr/>
          <p:nvPr/>
        </p:nvGrpSpPr>
        <p:grpSpPr>
          <a:xfrm>
            <a:off x="276178" y="1789748"/>
            <a:ext cx="5713095" cy="2659380"/>
            <a:chOff x="0" y="480646"/>
            <a:chExt cx="5713095" cy="2659666"/>
          </a:xfrm>
        </p:grpSpPr>
        <p:sp>
          <p:nvSpPr>
            <p:cNvPr id="14" name="Tekstboks 2">
              <a:extLst>
                <a:ext uri="{FF2B5EF4-FFF2-40B4-BE49-F238E27FC236}">
                  <a16:creationId xmlns:a16="http://schemas.microsoft.com/office/drawing/2014/main" id="{157F56D7-FD28-43D0-8F55-C95C05ECB8BB}"/>
                </a:ext>
              </a:extLst>
            </p:cNvPr>
            <p:cNvSpPr txBox="1">
              <a:spLocks noChangeArrowheads="1"/>
            </p:cNvSpPr>
            <p:nvPr/>
          </p:nvSpPr>
          <p:spPr bwMode="auto">
            <a:xfrm>
              <a:off x="0" y="480646"/>
              <a:ext cx="5711190" cy="965835"/>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Tilfredsstillende rutiner</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Rett innstilt og brukt på dyregrupper der det er tillatt</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kstboks 2">
              <a:extLst>
                <a:ext uri="{FF2B5EF4-FFF2-40B4-BE49-F238E27FC236}">
                  <a16:creationId xmlns:a16="http://schemas.microsoft.com/office/drawing/2014/main" id="{E134E19A-6218-415A-A76C-2C241BEFEFDD}"/>
                </a:ext>
              </a:extLst>
            </p:cNvPr>
            <p:cNvSpPr txBox="1">
              <a:spLocks noChangeArrowheads="1"/>
            </p:cNvSpPr>
            <p:nvPr/>
          </p:nvSpPr>
          <p:spPr bwMode="auto">
            <a:xfrm>
              <a:off x="0" y="1019908"/>
              <a:ext cx="5713095" cy="1219200"/>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Feilmontering og defekter</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Brukt på syke, skadde, særlig urolige eller synlig brunstige kyr</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kstboks 2">
              <a:extLst>
                <a:ext uri="{FF2B5EF4-FFF2-40B4-BE49-F238E27FC236}">
                  <a16:creationId xmlns:a16="http://schemas.microsoft.com/office/drawing/2014/main" id="{C3ABD648-2884-4277-B1DD-38367349EB55}"/>
                </a:ext>
              </a:extLst>
            </p:cNvPr>
            <p:cNvSpPr txBox="1">
              <a:spLocks noChangeArrowheads="1"/>
            </p:cNvSpPr>
            <p:nvPr/>
          </p:nvSpPr>
          <p:spPr bwMode="auto">
            <a:xfrm>
              <a:off x="1905" y="2647942"/>
              <a:ext cx="5711190" cy="492370"/>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0: Ikke relevant</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Har ikke kutrener</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kstboks 2">
              <a:extLst>
                <a:ext uri="{FF2B5EF4-FFF2-40B4-BE49-F238E27FC236}">
                  <a16:creationId xmlns:a16="http://schemas.microsoft.com/office/drawing/2014/main" id="{642C79BD-3C6D-40B0-A1DC-DF268B4249DC}"/>
                </a:ext>
              </a:extLst>
            </p:cNvPr>
            <p:cNvSpPr txBox="1">
              <a:spLocks noChangeArrowheads="1"/>
            </p:cNvSpPr>
            <p:nvPr/>
          </p:nvSpPr>
          <p:spPr bwMode="auto">
            <a:xfrm>
              <a:off x="0" y="1711569"/>
              <a:ext cx="5713095" cy="952500"/>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Feilmontering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Brukt på andre dyregrupper enn kyr i mjølkeproduksjon</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Brukt på kyr som nettopp har kalva</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Tittel 4">
            <a:extLst>
              <a:ext uri="{FF2B5EF4-FFF2-40B4-BE49-F238E27FC236}">
                <a16:creationId xmlns:a16="http://schemas.microsoft.com/office/drawing/2014/main" id="{A7581F5B-1EB7-4255-B422-0811A12099A7}"/>
              </a:ext>
            </a:extLst>
          </p:cNvPr>
          <p:cNvSpPr>
            <a:spLocks noGrp="1"/>
          </p:cNvSpPr>
          <p:nvPr>
            <p:ph type="title"/>
          </p:nvPr>
        </p:nvSpPr>
        <p:spPr/>
        <p:txBody>
          <a:bodyPr/>
          <a:lstStyle/>
          <a:p>
            <a:r>
              <a:rPr lang="nb-NO"/>
              <a:t>Er det gode rutiner for bruk av </a:t>
            </a:r>
            <a:r>
              <a:rPr lang="nb-NO" err="1"/>
              <a:t>kutrener</a:t>
            </a:r>
            <a:r>
              <a:rPr lang="nb-NO"/>
              <a:t>?</a:t>
            </a:r>
          </a:p>
        </p:txBody>
      </p:sp>
    </p:spTree>
    <p:extLst>
      <p:ext uri="{BB962C8B-B14F-4D97-AF65-F5344CB8AC3E}">
        <p14:creationId xmlns:p14="http://schemas.microsoft.com/office/powerpoint/2010/main" val="2505970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03F4EB1D-5443-4337-A0FE-466D4FBEB34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5820554" y="1657473"/>
            <a:ext cx="3054927" cy="2291195"/>
          </a:xfrm>
          <a:prstGeom prst="rect">
            <a:avLst/>
          </a:prstGeom>
        </p:spPr>
      </p:pic>
      <p:grpSp>
        <p:nvGrpSpPr>
          <p:cNvPr id="5" name="Gruppe 4" descr="P599#y1">
            <a:extLst>
              <a:ext uri="{FF2B5EF4-FFF2-40B4-BE49-F238E27FC236}">
                <a16:creationId xmlns:a16="http://schemas.microsoft.com/office/drawing/2014/main" id="{81CB4204-44EB-41CF-A842-022BDA2CCF42}"/>
              </a:ext>
            </a:extLst>
          </p:cNvPr>
          <p:cNvGrpSpPr/>
          <p:nvPr/>
        </p:nvGrpSpPr>
        <p:grpSpPr>
          <a:xfrm>
            <a:off x="106128" y="1389534"/>
            <a:ext cx="5715636" cy="2825236"/>
            <a:chOff x="0" y="0"/>
            <a:chExt cx="5715636" cy="2317025"/>
          </a:xfrm>
        </p:grpSpPr>
        <p:grpSp>
          <p:nvGrpSpPr>
            <p:cNvPr id="6" name="Gruppe 5">
              <a:extLst>
                <a:ext uri="{FF2B5EF4-FFF2-40B4-BE49-F238E27FC236}">
                  <a16:creationId xmlns:a16="http://schemas.microsoft.com/office/drawing/2014/main" id="{57D94F26-3BC0-45F1-8766-58BEEB0ABEF1}"/>
                </a:ext>
              </a:extLst>
            </p:cNvPr>
            <p:cNvGrpSpPr>
              <a:grpSpLocks/>
            </p:cNvGrpSpPr>
            <p:nvPr/>
          </p:nvGrpSpPr>
          <p:grpSpPr>
            <a:xfrm>
              <a:off x="0" y="0"/>
              <a:ext cx="5715636" cy="1827561"/>
              <a:chOff x="0" y="0"/>
              <a:chExt cx="5717536" cy="1828589"/>
            </a:xfrm>
          </p:grpSpPr>
          <p:sp>
            <p:nvSpPr>
              <p:cNvPr id="8" name="Tekstboks 2">
                <a:extLst>
                  <a:ext uri="{FF2B5EF4-FFF2-40B4-BE49-F238E27FC236}">
                    <a16:creationId xmlns:a16="http://schemas.microsoft.com/office/drawing/2014/main" id="{A2893A6C-1D3A-4126-AA34-6C086DD10660}"/>
                  </a:ext>
                </a:extLst>
              </p:cNvPr>
              <p:cNvSpPr txBox="1">
                <a:spLocks noChangeArrowheads="1"/>
              </p:cNvSpPr>
              <p:nvPr/>
            </p:nvSpPr>
            <p:spPr bwMode="auto">
              <a:xfrm>
                <a:off x="0" y="0"/>
                <a:ext cx="5715629" cy="747931"/>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Ja, tilfredsstillende</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Det er minst én kalvingsbinge per 25 kyr i løsdriftfjøs og båsfjøs (f.o.m. 2024). Det er bevisst bruk av rein og ryddig binge med mjukt underlag.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kstboks 2">
                <a:extLst>
                  <a:ext uri="{FF2B5EF4-FFF2-40B4-BE49-F238E27FC236}">
                    <a16:creationId xmlns:a16="http://schemas.microsoft.com/office/drawing/2014/main" id="{1CC42715-D77B-4C08-ACB5-01F6053211B6}"/>
                  </a:ext>
                </a:extLst>
              </p:cNvPr>
              <p:cNvSpPr txBox="1">
                <a:spLocks noChangeArrowheads="1"/>
              </p:cNvSpPr>
              <p:nvPr/>
            </p:nvSpPr>
            <p:spPr bwMode="auto">
              <a:xfrm>
                <a:off x="0" y="714777"/>
                <a:ext cx="5716900" cy="1113812"/>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Det er noe mangelfulle rutiner for overvåkning, noe manglende renhold og utilfredsstillende fasiliteter</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boks 2">
                <a:extLst>
                  <a:ext uri="{FF2B5EF4-FFF2-40B4-BE49-F238E27FC236}">
                    <a16:creationId xmlns:a16="http://schemas.microsoft.com/office/drawing/2014/main" id="{E65B01DC-9B28-4C5D-8347-D63C390BA9D7}"/>
                  </a:ext>
                </a:extLst>
              </p:cNvPr>
              <p:cNvSpPr txBox="1">
                <a:spLocks noChangeArrowheads="1"/>
              </p:cNvSpPr>
              <p:nvPr/>
            </p:nvSpPr>
            <p:spPr bwMode="auto">
              <a:xfrm>
                <a:off x="1270" y="1382031"/>
                <a:ext cx="5716266" cy="366468"/>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Manglende kalvingsbinge, ikke bevisste rutiner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Tekstboks 2">
              <a:extLst>
                <a:ext uri="{FF2B5EF4-FFF2-40B4-BE49-F238E27FC236}">
                  <a16:creationId xmlns:a16="http://schemas.microsoft.com/office/drawing/2014/main" id="{7DA4F7FA-EE05-4923-8861-702280F823F5}"/>
                </a:ext>
              </a:extLst>
            </p:cNvPr>
            <p:cNvSpPr txBox="1">
              <a:spLocks noChangeArrowheads="1"/>
            </p:cNvSpPr>
            <p:nvPr/>
          </p:nvSpPr>
          <p:spPr bwMode="auto">
            <a:xfrm>
              <a:off x="1906" y="1824656"/>
              <a:ext cx="5713729" cy="492369"/>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0: Ikke relevant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Det er ikke kalvinger i besetningen</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9" name="Tittel 8">
            <a:extLst>
              <a:ext uri="{FF2B5EF4-FFF2-40B4-BE49-F238E27FC236}">
                <a16:creationId xmlns:a16="http://schemas.microsoft.com/office/drawing/2014/main" id="{87EB3C8C-3B9A-4E06-BC4B-3CB948254270}"/>
              </a:ext>
            </a:extLst>
          </p:cNvPr>
          <p:cNvSpPr>
            <a:spLocks noGrp="1"/>
          </p:cNvSpPr>
          <p:nvPr>
            <p:ph type="title"/>
          </p:nvPr>
        </p:nvSpPr>
        <p:spPr/>
        <p:txBody>
          <a:bodyPr>
            <a:normAutofit fontScale="90000"/>
          </a:bodyPr>
          <a:lstStyle/>
          <a:p>
            <a:r>
              <a:rPr lang="nb-NO"/>
              <a:t>Er det gode rutiner for håndtering av kalvende kyr </a:t>
            </a:r>
            <a:br>
              <a:rPr lang="nb-NO"/>
            </a:br>
            <a:r>
              <a:rPr lang="nb-NO"/>
              <a:t>og nyfødt kalv?</a:t>
            </a:r>
          </a:p>
        </p:txBody>
      </p:sp>
    </p:spTree>
    <p:extLst>
      <p:ext uri="{BB962C8B-B14F-4D97-AF65-F5344CB8AC3E}">
        <p14:creationId xmlns:p14="http://schemas.microsoft.com/office/powerpoint/2010/main" val="634411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0C64DC9-15D8-442B-81A8-F9F93D1BE629}"/>
              </a:ext>
            </a:extLst>
          </p:cNvPr>
          <p:cNvSpPr>
            <a:spLocks noGrp="1"/>
          </p:cNvSpPr>
          <p:nvPr>
            <p:ph idx="1"/>
          </p:nvPr>
        </p:nvSpPr>
        <p:spPr>
          <a:xfrm>
            <a:off x="4644008" y="1167595"/>
            <a:ext cx="4280724" cy="3427028"/>
          </a:xfrm>
        </p:spPr>
        <p:txBody>
          <a:bodyPr>
            <a:normAutofit/>
          </a:bodyPr>
          <a:lstStyle/>
          <a:p>
            <a:pPr marL="0" indent="0">
              <a:buNone/>
            </a:pPr>
            <a:endParaRPr lang="nb-NO"/>
          </a:p>
          <a:p>
            <a:pPr marL="0" indent="0">
              <a:buNone/>
            </a:pPr>
            <a:endParaRPr lang="nb-NO"/>
          </a:p>
        </p:txBody>
      </p:sp>
      <p:grpSp>
        <p:nvGrpSpPr>
          <p:cNvPr id="5" name="Gruppe 4" descr="P615#y1">
            <a:extLst>
              <a:ext uri="{FF2B5EF4-FFF2-40B4-BE49-F238E27FC236}">
                <a16:creationId xmlns:a16="http://schemas.microsoft.com/office/drawing/2014/main" id="{64572E8C-5DA0-48AB-886F-0D831F353820}"/>
              </a:ext>
            </a:extLst>
          </p:cNvPr>
          <p:cNvGrpSpPr>
            <a:grpSpLocks/>
          </p:cNvGrpSpPr>
          <p:nvPr/>
        </p:nvGrpSpPr>
        <p:grpSpPr>
          <a:xfrm>
            <a:off x="1714182" y="1528445"/>
            <a:ext cx="5715636" cy="2589320"/>
            <a:chOff x="0" y="0"/>
            <a:chExt cx="5717536" cy="2002324"/>
          </a:xfrm>
        </p:grpSpPr>
        <p:sp>
          <p:nvSpPr>
            <p:cNvPr id="6" name="Tekstboks 2">
              <a:extLst>
                <a:ext uri="{FF2B5EF4-FFF2-40B4-BE49-F238E27FC236}">
                  <a16:creationId xmlns:a16="http://schemas.microsoft.com/office/drawing/2014/main" id="{3F90838B-8B96-47A2-A639-9BF180B52EAD}"/>
                </a:ext>
              </a:extLst>
            </p:cNvPr>
            <p:cNvSpPr txBox="1">
              <a:spLocks noChangeArrowheads="1"/>
            </p:cNvSpPr>
            <p:nvPr/>
          </p:nvSpPr>
          <p:spPr bwMode="auto">
            <a:xfrm>
              <a:off x="0" y="0"/>
              <a:ext cx="5715629" cy="844914"/>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Ja, tilfredsstillende</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Det er krav om én sjukebinge per 25 kyr i løsdriftfjøs, samt bevisste rutiner for ivaretakelse og behandling av sjuke og skadde dyr. Sjukebingen er rein og ryddig.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boks 2">
              <a:extLst>
                <a:ext uri="{FF2B5EF4-FFF2-40B4-BE49-F238E27FC236}">
                  <a16:creationId xmlns:a16="http://schemas.microsoft.com/office/drawing/2014/main" id="{45A81060-3FB3-4117-A064-A33FB83E95D4}"/>
                </a:ext>
              </a:extLst>
            </p:cNvPr>
            <p:cNvSpPr txBox="1">
              <a:spLocks noChangeArrowheads="1"/>
            </p:cNvSpPr>
            <p:nvPr/>
          </p:nvSpPr>
          <p:spPr bwMode="auto">
            <a:xfrm>
              <a:off x="0" y="832623"/>
              <a:ext cx="5716900" cy="625505"/>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Det er noe mangelfulle rutiner for å avdekke og ivareta sjuke og skadde dyr, noe manglende renhold og utilfredsstillende fasiliteter</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boks 2">
              <a:extLst>
                <a:ext uri="{FF2B5EF4-FFF2-40B4-BE49-F238E27FC236}">
                  <a16:creationId xmlns:a16="http://schemas.microsoft.com/office/drawing/2014/main" id="{85AB3A91-EC66-4367-8C1E-2F817ADE212C}"/>
                </a:ext>
              </a:extLst>
            </p:cNvPr>
            <p:cNvSpPr txBox="1">
              <a:spLocks noChangeArrowheads="1"/>
            </p:cNvSpPr>
            <p:nvPr/>
          </p:nvSpPr>
          <p:spPr bwMode="auto">
            <a:xfrm>
              <a:off x="1270" y="1461024"/>
              <a:ext cx="5716266" cy="541300"/>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Manglende sjukebinge i løsdriftsfjøs, ikke bevisste rutiner</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9" name="Tittel 8">
            <a:extLst>
              <a:ext uri="{FF2B5EF4-FFF2-40B4-BE49-F238E27FC236}">
                <a16:creationId xmlns:a16="http://schemas.microsoft.com/office/drawing/2014/main" id="{231F095A-10C2-48B0-A98A-65F1A1E27D9B}"/>
              </a:ext>
            </a:extLst>
          </p:cNvPr>
          <p:cNvSpPr>
            <a:spLocks noGrp="1"/>
          </p:cNvSpPr>
          <p:nvPr>
            <p:ph type="title"/>
          </p:nvPr>
        </p:nvSpPr>
        <p:spPr/>
        <p:txBody>
          <a:bodyPr>
            <a:normAutofit fontScale="90000"/>
          </a:bodyPr>
          <a:lstStyle/>
          <a:p>
            <a:r>
              <a:rPr lang="nb-NO"/>
              <a:t>Er det gode rutiner for håndtering av dyr som trenger spesiell oppfølging (sjuke og skadde dyr)?</a:t>
            </a:r>
          </a:p>
        </p:txBody>
      </p:sp>
    </p:spTree>
    <p:extLst>
      <p:ext uri="{BB962C8B-B14F-4D97-AF65-F5344CB8AC3E}">
        <p14:creationId xmlns:p14="http://schemas.microsoft.com/office/powerpoint/2010/main" val="2007564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FD3A0A-5D54-488C-9D9E-30C9378B55A4}"/>
              </a:ext>
            </a:extLst>
          </p:cNvPr>
          <p:cNvSpPr>
            <a:spLocks noGrp="1"/>
          </p:cNvSpPr>
          <p:nvPr>
            <p:ph type="title"/>
          </p:nvPr>
        </p:nvSpPr>
        <p:spPr/>
        <p:txBody>
          <a:bodyPr/>
          <a:lstStyle/>
          <a:p>
            <a:r>
              <a:rPr lang="nb-NO"/>
              <a:t>Innhold i DVP-besøket</a:t>
            </a:r>
          </a:p>
        </p:txBody>
      </p:sp>
      <p:pic>
        <p:nvPicPr>
          <p:cNvPr id="4" name="Plassholder for innhold 3">
            <a:extLst>
              <a:ext uri="{FF2B5EF4-FFF2-40B4-BE49-F238E27FC236}">
                <a16:creationId xmlns:a16="http://schemas.microsoft.com/office/drawing/2014/main" id="{349755DF-324C-48EE-9B4B-EB3A43A787C3}"/>
              </a:ext>
            </a:extLst>
          </p:cNvPr>
          <p:cNvPicPr>
            <a:picLocks noGrp="1" noChangeAspect="1"/>
          </p:cNvPicPr>
          <p:nvPr>
            <p:ph idx="1"/>
          </p:nvPr>
        </p:nvPicPr>
        <p:blipFill>
          <a:blip r:embed="rId3"/>
          <a:stretch>
            <a:fillRect/>
          </a:stretch>
        </p:blipFill>
        <p:spPr>
          <a:xfrm>
            <a:off x="930323" y="1268016"/>
            <a:ext cx="2434881" cy="3309301"/>
          </a:xfrm>
          <a:prstGeom prst="rect">
            <a:avLst/>
          </a:prstGeom>
        </p:spPr>
      </p:pic>
      <p:graphicFrame>
        <p:nvGraphicFramePr>
          <p:cNvPr id="5" name="Tabell 4">
            <a:extLst>
              <a:ext uri="{FF2B5EF4-FFF2-40B4-BE49-F238E27FC236}">
                <a16:creationId xmlns:a16="http://schemas.microsoft.com/office/drawing/2014/main" id="{C3804053-8A54-4CE9-9457-BD4EC84FB6BC}"/>
              </a:ext>
            </a:extLst>
          </p:cNvPr>
          <p:cNvGraphicFramePr>
            <a:graphicFrameLocks noGrp="1"/>
          </p:cNvGraphicFramePr>
          <p:nvPr/>
        </p:nvGraphicFramePr>
        <p:xfrm>
          <a:off x="4673010" y="1268016"/>
          <a:ext cx="2434882" cy="3078039"/>
        </p:xfrm>
        <a:graphic>
          <a:graphicData uri="http://schemas.openxmlformats.org/drawingml/2006/table">
            <a:tbl>
              <a:tblPr/>
              <a:tblGrid>
                <a:gridCol w="2434882">
                  <a:extLst>
                    <a:ext uri="{9D8B030D-6E8A-4147-A177-3AD203B41FA5}">
                      <a16:colId xmlns:a16="http://schemas.microsoft.com/office/drawing/2014/main" val="1086770968"/>
                    </a:ext>
                  </a:extLst>
                </a:gridCol>
              </a:tblGrid>
              <a:tr h="364849">
                <a:tc>
                  <a:txBody>
                    <a:bodyPr/>
                    <a:lstStyle/>
                    <a:p>
                      <a:pPr marL="0" marR="0" lvl="0" indent="0" algn="just" defTabSz="342900" rtl="0" eaLnBrk="1" fontAlgn="base" latinLnBrk="0" hangingPunct="1">
                        <a:lnSpc>
                          <a:spcPct val="100000"/>
                        </a:lnSpc>
                        <a:spcBef>
                          <a:spcPts val="0"/>
                        </a:spcBef>
                        <a:spcAft>
                          <a:spcPts val="0"/>
                        </a:spcAft>
                        <a:buClrTx/>
                        <a:buSzTx/>
                        <a:buFontTx/>
                        <a:buNone/>
                        <a:tabLst/>
                        <a:defRPr/>
                      </a:pPr>
                      <a:r>
                        <a:rPr lang="nb-NO" sz="1200" b="1" i="0">
                          <a:effectLst/>
                          <a:latin typeface="+mn-lt"/>
                        </a:rPr>
                        <a:t>Rutiner og andre forhold</a:t>
                      </a:r>
                    </a:p>
                  </a:txBody>
                  <a:tcPr>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709874534"/>
                  </a:ext>
                </a:extLst>
              </a:tr>
              <a:tr h="297978">
                <a:tc>
                  <a:txBody>
                    <a:bodyPr/>
                    <a:lstStyle/>
                    <a:p>
                      <a:pPr algn="just" rtl="0" fontAlgn="base"/>
                      <a:r>
                        <a:rPr lang="nb-NO" sz="1200" b="0" i="0">
                          <a:effectLst/>
                          <a:latin typeface="+mn-lt"/>
                        </a:rPr>
                        <a:t>Beite/lufting</a:t>
                      </a:r>
                    </a:p>
                  </a:txBody>
                  <a:tcPr>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66304841"/>
                  </a:ext>
                </a:extLst>
              </a:tr>
              <a:tr h="297978">
                <a:tc>
                  <a:txBody>
                    <a:bodyPr/>
                    <a:lstStyle/>
                    <a:p>
                      <a:pPr algn="just" rtl="0" fontAlgn="base"/>
                      <a:r>
                        <a:rPr lang="nb-NO" sz="1200" b="0" i="0">
                          <a:effectLst/>
                          <a:latin typeface="+mn-lt"/>
                        </a:rPr>
                        <a:t>Kutrener</a:t>
                      </a:r>
                    </a:p>
                  </a:txBody>
                  <a:tcPr>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62046536"/>
                  </a:ext>
                </a:extLst>
              </a:tr>
              <a:tr h="297978">
                <a:tc>
                  <a:txBody>
                    <a:bodyPr/>
                    <a:lstStyle/>
                    <a:p>
                      <a:pPr algn="just" rtl="0" fontAlgn="base"/>
                      <a:r>
                        <a:rPr lang="nb-NO" sz="1200" b="0" i="0">
                          <a:effectLst/>
                          <a:latin typeface="+mn-lt"/>
                        </a:rPr>
                        <a:t>Kalving</a:t>
                      </a:r>
                    </a:p>
                  </a:txBody>
                  <a:tcPr>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02906566"/>
                  </a:ext>
                </a:extLst>
              </a:tr>
              <a:tr h="297978">
                <a:tc>
                  <a:txBody>
                    <a:bodyPr/>
                    <a:lstStyle/>
                    <a:p>
                      <a:pPr algn="just" rtl="0" fontAlgn="base"/>
                      <a:r>
                        <a:rPr lang="nb-NO" sz="1200" b="0" i="0">
                          <a:effectLst/>
                          <a:latin typeface="+mn-lt"/>
                        </a:rPr>
                        <a:t>Sjuke og skadde dyr</a:t>
                      </a:r>
                    </a:p>
                  </a:txBody>
                  <a:tcPr>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86391471"/>
                  </a:ext>
                </a:extLst>
              </a:tr>
              <a:tr h="329366">
                <a:tc>
                  <a:txBody>
                    <a:bodyPr/>
                    <a:lstStyle/>
                    <a:p>
                      <a:pPr algn="just" rtl="0" fontAlgn="base"/>
                      <a:r>
                        <a:rPr lang="nb-NO" sz="1200" b="0" i="0">
                          <a:effectLst/>
                          <a:latin typeface="+mn-lt"/>
                        </a:rPr>
                        <a:t>Ekstra dyrevelferdsfremmende tiltak</a:t>
                      </a:r>
                    </a:p>
                  </a:txBody>
                  <a:tcPr>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710644727"/>
                  </a:ext>
                </a:extLst>
              </a:tr>
              <a:tr h="297978">
                <a:tc>
                  <a:txBody>
                    <a:bodyPr/>
                    <a:lstStyle/>
                    <a:p>
                      <a:pPr algn="just" rtl="0" fontAlgn="base"/>
                      <a:r>
                        <a:rPr lang="nb-NO" sz="1200" b="0" i="0">
                          <a:effectLst/>
                          <a:latin typeface="+mn-lt"/>
                        </a:rPr>
                        <a:t>Andre forhold</a:t>
                      </a:r>
                    </a:p>
                  </a:txBody>
                  <a:tcPr>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213191197"/>
                  </a:ext>
                </a:extLst>
              </a:tr>
              <a:tr h="297978">
                <a:tc>
                  <a:txBody>
                    <a:bodyPr/>
                    <a:lstStyle/>
                    <a:p>
                      <a:pPr algn="just" rtl="0" fontAlgn="base"/>
                      <a:r>
                        <a:rPr lang="nb-NO" sz="1200" b="1" i="0">
                          <a:effectLst/>
                          <a:latin typeface="+mn-lt"/>
                        </a:rPr>
                        <a:t>Smittevern</a:t>
                      </a:r>
                    </a:p>
                  </a:txBody>
                  <a:tcPr>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818271573"/>
                  </a:ext>
                </a:extLst>
              </a:tr>
              <a:tr h="297978">
                <a:tc>
                  <a:txBody>
                    <a:bodyPr/>
                    <a:lstStyle/>
                    <a:p>
                      <a:pPr algn="just" rtl="0" fontAlgn="base"/>
                      <a:r>
                        <a:rPr lang="nb-NO" sz="1200" b="0" i="0">
                          <a:effectLst/>
                          <a:latin typeface="+mn-lt"/>
                        </a:rPr>
                        <a:t>Smittesluse</a:t>
                      </a:r>
                    </a:p>
                  </a:txBody>
                  <a:tcPr>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D7E"/>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12180845"/>
                  </a:ext>
                </a:extLst>
              </a:tr>
              <a:tr h="297978">
                <a:tc>
                  <a:txBody>
                    <a:bodyPr/>
                    <a:lstStyle/>
                    <a:p>
                      <a:pPr algn="just" rtl="0" fontAlgn="base"/>
                      <a:r>
                        <a:rPr lang="nb-NO" sz="1200" b="0" i="0">
                          <a:effectLst/>
                          <a:latin typeface="+mn-lt"/>
                        </a:rPr>
                        <a:t>Utlastingsforhold</a:t>
                      </a:r>
                    </a:p>
                  </a:txBody>
                  <a:tcPr>
                    <a:lnL w="6350" cap="flat" cmpd="sng" algn="ctr">
                      <a:solidFill>
                        <a:srgbClr val="20827D"/>
                      </a:solidFill>
                      <a:prstDash val="solid"/>
                      <a:round/>
                      <a:headEnd type="none" w="med" len="med"/>
                      <a:tailEnd type="none" w="med" len="med"/>
                    </a:lnL>
                    <a:lnR w="6350" cap="flat" cmpd="sng" algn="ctr">
                      <a:solidFill>
                        <a:srgbClr val="20827D"/>
                      </a:solidFill>
                      <a:prstDash val="solid"/>
                      <a:round/>
                      <a:headEnd type="none" w="med" len="med"/>
                      <a:tailEnd type="none" w="med" len="med"/>
                    </a:lnR>
                    <a:lnT w="6350" cap="flat" cmpd="sng" algn="ctr">
                      <a:solidFill>
                        <a:srgbClr val="208D7E"/>
                      </a:solidFill>
                      <a:prstDash val="solid"/>
                      <a:round/>
                      <a:headEnd type="none" w="med" len="med"/>
                      <a:tailEnd type="none" w="med" len="med"/>
                    </a:lnT>
                    <a:lnB w="6350" cap="flat" cmpd="sng" algn="ctr">
                      <a:solidFill>
                        <a:srgbClr val="20827D"/>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46767563"/>
                  </a:ext>
                </a:extLst>
              </a:tr>
            </a:tbl>
          </a:graphicData>
        </a:graphic>
      </p:graphicFrame>
    </p:spTree>
    <p:extLst>
      <p:ext uri="{BB962C8B-B14F-4D97-AF65-F5344CB8AC3E}">
        <p14:creationId xmlns:p14="http://schemas.microsoft.com/office/powerpoint/2010/main" val="299179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43018E-F80F-4E26-B14A-BAE551C98E79}"/>
              </a:ext>
            </a:extLst>
          </p:cNvPr>
          <p:cNvSpPr>
            <a:spLocks noGrp="1"/>
          </p:cNvSpPr>
          <p:nvPr>
            <p:ph type="title"/>
          </p:nvPr>
        </p:nvSpPr>
        <p:spPr/>
        <p:txBody>
          <a:bodyPr/>
          <a:lstStyle/>
          <a:p>
            <a:r>
              <a:rPr lang="nb-NO"/>
              <a:t>Er det gjort ekstra tiltak for å bedre dyrevelferden?</a:t>
            </a:r>
          </a:p>
        </p:txBody>
      </p:sp>
      <p:sp>
        <p:nvSpPr>
          <p:cNvPr id="3" name="Plassholder for innhold 2">
            <a:extLst>
              <a:ext uri="{FF2B5EF4-FFF2-40B4-BE49-F238E27FC236}">
                <a16:creationId xmlns:a16="http://schemas.microsoft.com/office/drawing/2014/main" id="{0B7EBFFF-16A5-4895-9557-02AC897DD1D8}"/>
              </a:ext>
            </a:extLst>
          </p:cNvPr>
          <p:cNvSpPr>
            <a:spLocks noGrp="1"/>
          </p:cNvSpPr>
          <p:nvPr>
            <p:ph idx="1"/>
          </p:nvPr>
        </p:nvSpPr>
        <p:spPr>
          <a:xfrm>
            <a:off x="577850" y="1275607"/>
            <a:ext cx="7886700" cy="3263504"/>
          </a:xfrm>
        </p:spPr>
        <p:txBody>
          <a:bodyPr/>
          <a:lstStyle/>
          <a:p>
            <a:r>
              <a:rPr lang="nb-NO"/>
              <a:t>Skryteliste</a:t>
            </a:r>
          </a:p>
          <a:p>
            <a:endParaRPr lang="nb-NO"/>
          </a:p>
          <a:p>
            <a:endParaRPr lang="nb-NO"/>
          </a:p>
        </p:txBody>
      </p:sp>
      <p:pic>
        <p:nvPicPr>
          <p:cNvPr id="5" name="Bilde 4">
            <a:extLst>
              <a:ext uri="{FF2B5EF4-FFF2-40B4-BE49-F238E27FC236}">
                <a16:creationId xmlns:a16="http://schemas.microsoft.com/office/drawing/2014/main" id="{29EF4D2B-118A-4FD1-B022-D2210E6E9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56561" y="1863803"/>
            <a:ext cx="2571750" cy="1928813"/>
          </a:xfrm>
          <a:prstGeom prst="rect">
            <a:avLst/>
          </a:prstGeom>
        </p:spPr>
      </p:pic>
      <p:pic>
        <p:nvPicPr>
          <p:cNvPr id="4" name="Bilde 3">
            <a:extLst>
              <a:ext uri="{FF2B5EF4-FFF2-40B4-BE49-F238E27FC236}">
                <a16:creationId xmlns:a16="http://schemas.microsoft.com/office/drawing/2014/main" id="{E09A22E6-FADA-44F0-B2FB-E7609A6DBADA}"/>
              </a:ext>
            </a:extLst>
          </p:cNvPr>
          <p:cNvPicPr>
            <a:picLocks noChangeAspect="1"/>
          </p:cNvPicPr>
          <p:nvPr/>
        </p:nvPicPr>
        <p:blipFill>
          <a:blip r:embed="rId4"/>
          <a:stretch>
            <a:fillRect/>
          </a:stretch>
        </p:blipFill>
        <p:spPr>
          <a:xfrm>
            <a:off x="628650" y="1697920"/>
            <a:ext cx="3607594" cy="450056"/>
          </a:xfrm>
          <a:prstGeom prst="rect">
            <a:avLst/>
          </a:prstGeom>
        </p:spPr>
      </p:pic>
      <p:sp>
        <p:nvSpPr>
          <p:cNvPr id="6" name="TekstSylinder 5">
            <a:extLst>
              <a:ext uri="{FF2B5EF4-FFF2-40B4-BE49-F238E27FC236}">
                <a16:creationId xmlns:a16="http://schemas.microsoft.com/office/drawing/2014/main" id="{51D4443B-BD7D-4D56-9BDC-6625CA0B13D3}"/>
              </a:ext>
            </a:extLst>
          </p:cNvPr>
          <p:cNvSpPr txBox="1"/>
          <p:nvPr/>
        </p:nvSpPr>
        <p:spPr>
          <a:xfrm>
            <a:off x="577850" y="2139703"/>
            <a:ext cx="3922714" cy="3046988"/>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Kløbørste</a:t>
            </a: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/koster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Regelmessig manuell </a:t>
            </a:r>
            <a:r>
              <a:rPr kumimoji="0" lang="nb-NO" sz="12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børsting</a:t>
            </a: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/vasking/klipping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Utvidet beiteperiode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Regelmessig lufting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Okser på beite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Mer komfortabelt liggeunderlag enn kravet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Mer komfortabelt underlag i gangarealet enn kravet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Ekstra areal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Stasjonær </a:t>
            </a:r>
            <a:r>
              <a:rPr kumimoji="0" lang="nb-NO" sz="1200" b="0" i="0" u="none" strike="noStrike" kern="1200" cap="none" spc="0" normalizeH="0" baseline="0" noProof="0" err="1">
                <a:ln>
                  <a:noFill/>
                </a:ln>
                <a:solidFill>
                  <a:srgbClr val="000000"/>
                </a:solidFill>
                <a:effectLst/>
                <a:uLnTx/>
                <a:uFillTx/>
                <a:latin typeface="Calibri" panose="020F0502020204030204" pitchFamily="34" charset="0"/>
                <a:ea typeface="+mn-ea"/>
                <a:cs typeface="+mn-cs"/>
              </a:rPr>
              <a:t>klauvboks</a:t>
            </a: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Parvis/gruppe oppstalling av kalv fra tidlig alder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Narrespener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Leker eller annen form for aktivisering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Kameraovervåkning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Ku/kalv samvær  </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Annet. Spesifiser. </a:t>
            </a:r>
          </a:p>
          <a:p>
            <a:pPr marL="214308" marR="0" lvl="0" indent="-2143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122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2B0BCDA8-11A0-4532-9C2A-9B4809AE8FC3}"/>
              </a:ext>
            </a:extLst>
          </p:cNvPr>
          <p:cNvSpPr txBox="1"/>
          <p:nvPr/>
        </p:nvSpPr>
        <p:spPr>
          <a:xfrm>
            <a:off x="4943520" y="1366826"/>
            <a:ext cx="3755255" cy="22390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Dette spørsmålet er tatt inn for å kunne avdekke forhold som ikke er </a:t>
            </a:r>
            <a:r>
              <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avdekket under andre spørsmål</a:t>
            </a:r>
            <a:r>
              <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Et eksempel kan være andre forhold ved miljøet til dyra, for eksempel dårlig luftkvalitet, ugunstig temperatur, lyssetting og støy.</a:t>
            </a: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grpSp>
        <p:nvGrpSpPr>
          <p:cNvPr id="9" name="Gruppe 8" descr="P652#y1">
            <a:extLst>
              <a:ext uri="{FF2B5EF4-FFF2-40B4-BE49-F238E27FC236}">
                <a16:creationId xmlns:a16="http://schemas.microsoft.com/office/drawing/2014/main" id="{50422A45-B499-492D-BA10-B82230CCB5D7}"/>
              </a:ext>
            </a:extLst>
          </p:cNvPr>
          <p:cNvGrpSpPr>
            <a:grpSpLocks/>
          </p:cNvGrpSpPr>
          <p:nvPr/>
        </p:nvGrpSpPr>
        <p:grpSpPr>
          <a:xfrm>
            <a:off x="226923" y="1882776"/>
            <a:ext cx="4345078" cy="1377950"/>
            <a:chOff x="-1906" y="1"/>
            <a:chExt cx="5716901" cy="1380891"/>
          </a:xfrm>
        </p:grpSpPr>
        <p:sp>
          <p:nvSpPr>
            <p:cNvPr id="10" name="Tekstboks 2">
              <a:extLst>
                <a:ext uri="{FF2B5EF4-FFF2-40B4-BE49-F238E27FC236}">
                  <a16:creationId xmlns:a16="http://schemas.microsoft.com/office/drawing/2014/main" id="{EBEF7902-A782-4C4C-B6B4-FBF6973E4D6F}"/>
                </a:ext>
              </a:extLst>
            </p:cNvPr>
            <p:cNvSpPr txBox="1">
              <a:spLocks noChangeArrowheads="1"/>
            </p:cNvSpPr>
            <p:nvPr/>
          </p:nvSpPr>
          <p:spPr bwMode="auto">
            <a:xfrm>
              <a:off x="0" y="1"/>
              <a:ext cx="5714995" cy="551526"/>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Nei</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boks 2">
              <a:extLst>
                <a:ext uri="{FF2B5EF4-FFF2-40B4-BE49-F238E27FC236}">
                  <a16:creationId xmlns:a16="http://schemas.microsoft.com/office/drawing/2014/main" id="{AD35BAFE-45AA-4E78-96B8-273C911502AE}"/>
                </a:ext>
              </a:extLst>
            </p:cNvPr>
            <p:cNvSpPr txBox="1">
              <a:spLocks noChangeArrowheads="1"/>
            </p:cNvSpPr>
            <p:nvPr/>
          </p:nvSpPr>
          <p:spPr bwMode="auto">
            <a:xfrm>
              <a:off x="-1906" y="355547"/>
              <a:ext cx="5716266" cy="523771"/>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Det er identifisert andre forhold som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boks 2">
              <a:extLst>
                <a:ext uri="{FF2B5EF4-FFF2-40B4-BE49-F238E27FC236}">
                  <a16:creationId xmlns:a16="http://schemas.microsoft.com/office/drawing/2014/main" id="{7CC4BF60-1B6A-4C7B-9AA2-57899A840A5F}"/>
                </a:ext>
              </a:extLst>
            </p:cNvPr>
            <p:cNvSpPr txBox="1">
              <a:spLocks noChangeArrowheads="1"/>
            </p:cNvSpPr>
            <p:nvPr/>
          </p:nvSpPr>
          <p:spPr bwMode="auto">
            <a:xfrm>
              <a:off x="-1906" y="879318"/>
              <a:ext cx="5716266" cy="501574"/>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Det identifisert andre uakseptable forhold</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Tittel 4">
            <a:extLst>
              <a:ext uri="{FF2B5EF4-FFF2-40B4-BE49-F238E27FC236}">
                <a16:creationId xmlns:a16="http://schemas.microsoft.com/office/drawing/2014/main" id="{9DFA3135-A5A9-4129-8F66-140D5A312D1E}"/>
              </a:ext>
            </a:extLst>
          </p:cNvPr>
          <p:cNvSpPr>
            <a:spLocks noGrp="1"/>
          </p:cNvSpPr>
          <p:nvPr>
            <p:ph type="title"/>
          </p:nvPr>
        </p:nvSpPr>
        <p:spPr/>
        <p:txBody>
          <a:bodyPr>
            <a:normAutofit fontScale="90000"/>
          </a:bodyPr>
          <a:lstStyle/>
          <a:p>
            <a:r>
              <a:rPr lang="nb-NO"/>
              <a:t>Er det identifisert andre forhold som påvirker </a:t>
            </a:r>
            <a:br>
              <a:rPr lang="nb-NO"/>
            </a:br>
            <a:r>
              <a:rPr lang="nb-NO"/>
              <a:t>dyrevelferden negativt?</a:t>
            </a:r>
          </a:p>
        </p:txBody>
      </p:sp>
    </p:spTree>
    <p:extLst>
      <p:ext uri="{BB962C8B-B14F-4D97-AF65-F5344CB8AC3E}">
        <p14:creationId xmlns:p14="http://schemas.microsoft.com/office/powerpoint/2010/main" val="138159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AC99F22-CA74-43EE-89BE-53A139040D2B}"/>
              </a:ext>
            </a:extLst>
          </p:cNvPr>
          <p:cNvSpPr>
            <a:spLocks noGrp="1"/>
          </p:cNvSpPr>
          <p:nvPr>
            <p:ph type="title"/>
          </p:nvPr>
        </p:nvSpPr>
        <p:spPr>
          <a:xfrm>
            <a:off x="219267" y="205978"/>
            <a:ext cx="8705466" cy="745592"/>
          </a:xfrm>
        </p:spPr>
        <p:txBody>
          <a:bodyPr vert="horz" lIns="68580" tIns="34290" rIns="68580" bIns="34290" rtlCol="0" anchor="b" anchorCtr="0">
            <a:normAutofit/>
          </a:bodyPr>
          <a:lstStyle/>
          <a:p>
            <a:r>
              <a:rPr lang="en-US" sz="2700" err="1"/>
              <a:t>Smittevern</a:t>
            </a:r>
            <a:endParaRPr lang="en-US" sz="2700"/>
          </a:p>
        </p:txBody>
      </p:sp>
      <p:pic>
        <p:nvPicPr>
          <p:cNvPr id="5" name="Plassholder for innhold 4" descr="Et bilde som inneholder tekst&#10;&#10;Automatisk generert beskrivelse">
            <a:extLst>
              <a:ext uri="{FF2B5EF4-FFF2-40B4-BE49-F238E27FC236}">
                <a16:creationId xmlns:a16="http://schemas.microsoft.com/office/drawing/2014/main" id="{C9CA3A2A-F7C8-400D-9DC0-D327D9ED64CE}"/>
              </a:ext>
            </a:extLst>
          </p:cNvPr>
          <p:cNvPicPr>
            <a:picLocks noGrp="1" noChangeAspect="1"/>
          </p:cNvPicPr>
          <p:nvPr>
            <p:ph idx="1"/>
          </p:nvPr>
        </p:nvPicPr>
        <p:blipFill>
          <a:blip r:embed="rId3"/>
          <a:stretch>
            <a:fillRect/>
          </a:stretch>
        </p:blipFill>
        <p:spPr>
          <a:xfrm>
            <a:off x="4643439" y="1356423"/>
            <a:ext cx="4281487" cy="3048192"/>
          </a:xfrm>
          <a:prstGeom prst="rect">
            <a:avLst/>
          </a:prstGeom>
          <a:noFill/>
        </p:spPr>
      </p:pic>
      <p:pic>
        <p:nvPicPr>
          <p:cNvPr id="7" name="Graphic 6" descr="Avmerking">
            <a:extLst>
              <a:ext uri="{FF2B5EF4-FFF2-40B4-BE49-F238E27FC236}">
                <a16:creationId xmlns:a16="http://schemas.microsoft.com/office/drawing/2014/main" id="{787D7026-BAEB-463D-A538-23F26FE363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6917" y="1415474"/>
            <a:ext cx="2731589" cy="2731589"/>
          </a:xfrm>
          <a:prstGeom prst="rect">
            <a:avLst/>
          </a:prstGeom>
        </p:spPr>
      </p:pic>
    </p:spTree>
    <p:extLst>
      <p:ext uri="{BB962C8B-B14F-4D97-AF65-F5344CB8AC3E}">
        <p14:creationId xmlns:p14="http://schemas.microsoft.com/office/powerpoint/2010/main" val="6344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23969A1D-1331-4641-BB5F-D036892D6EC8}"/>
              </a:ext>
            </a:extLst>
          </p:cNvPr>
          <p:cNvSpPr>
            <a:spLocks noGrp="1"/>
          </p:cNvSpPr>
          <p:nvPr>
            <p:ph type="title"/>
          </p:nvPr>
        </p:nvSpPr>
        <p:spPr>
          <a:xfrm>
            <a:off x="293676" y="289275"/>
            <a:ext cx="7886700" cy="623248"/>
          </a:xfrm>
        </p:spPr>
        <p:txBody>
          <a:bodyPr>
            <a:normAutofit/>
          </a:bodyPr>
          <a:lstStyle/>
          <a:p>
            <a:r>
              <a:rPr lang="nb-NO" sz="2800"/>
              <a:t>Er det funksjonell smittesluse for persontrafikk?</a:t>
            </a:r>
          </a:p>
        </p:txBody>
      </p:sp>
      <p:pic>
        <p:nvPicPr>
          <p:cNvPr id="3" name="Bilde 2">
            <a:extLst>
              <a:ext uri="{FF2B5EF4-FFF2-40B4-BE49-F238E27FC236}">
                <a16:creationId xmlns:a16="http://schemas.microsoft.com/office/drawing/2014/main" id="{E86D25BB-2322-443A-B87D-556032787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89586" y="1763212"/>
            <a:ext cx="2543730" cy="1907798"/>
          </a:xfrm>
          <a:prstGeom prst="rect">
            <a:avLst/>
          </a:prstGeom>
        </p:spPr>
      </p:pic>
      <p:sp>
        <p:nvSpPr>
          <p:cNvPr id="4" name="Rectangle 9">
            <a:extLst>
              <a:ext uri="{FF2B5EF4-FFF2-40B4-BE49-F238E27FC236}">
                <a16:creationId xmlns:a16="http://schemas.microsoft.com/office/drawing/2014/main" id="{90B0667C-B928-45B2-B927-257773D162C2}"/>
              </a:ext>
            </a:extLst>
          </p:cNvPr>
          <p:cNvSpPr>
            <a:spLocks noChangeArrowheads="1"/>
          </p:cNvSpPr>
          <p:nvPr/>
        </p:nvSpPr>
        <p:spPr bwMode="auto">
          <a:xfrm>
            <a:off x="114301" y="145578"/>
            <a:ext cx="138564"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nb-NO" altLang="nb-NO" sz="825"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685783" rtl="0" eaLnBrk="0" fontAlgn="base" latinLnBrk="0" hangingPunct="0">
              <a:lnSpc>
                <a:spcPct val="100000"/>
              </a:lnSpc>
              <a:spcBef>
                <a:spcPct val="0"/>
              </a:spcBef>
              <a:spcAft>
                <a:spcPct val="0"/>
              </a:spcAft>
              <a:buClrTx/>
              <a:buSzTx/>
              <a:buFontTx/>
              <a:buNone/>
              <a:tabLst/>
              <a:defRPr/>
            </a:pPr>
            <a:br>
              <a:rPr kumimoji="0" lang="nb-NO" altLang="nb-NO" sz="825"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nb-NO" altLang="nb-NO" sz="6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nb-NO" altLang="nb-NO"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Rectangle 4">
            <a:extLst>
              <a:ext uri="{FF2B5EF4-FFF2-40B4-BE49-F238E27FC236}">
                <a16:creationId xmlns:a16="http://schemas.microsoft.com/office/drawing/2014/main" id="{E99613A2-0986-439E-9BBA-7F17AECC11ED}"/>
              </a:ext>
            </a:extLst>
          </p:cNvPr>
          <p:cNvSpPr>
            <a:spLocks noChangeArrowheads="1"/>
          </p:cNvSpPr>
          <p:nvPr/>
        </p:nvSpPr>
        <p:spPr bwMode="auto">
          <a:xfrm>
            <a:off x="53268" y="-294328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7">
            <a:extLst>
              <a:ext uri="{FF2B5EF4-FFF2-40B4-BE49-F238E27FC236}">
                <a16:creationId xmlns:a16="http://schemas.microsoft.com/office/drawing/2014/main" id="{35982544-BF06-4E93-A263-AC9A9E92EF1F}"/>
              </a:ext>
            </a:extLst>
          </p:cNvPr>
          <p:cNvSpPr>
            <a:spLocks noChangeArrowheads="1"/>
          </p:cNvSpPr>
          <p:nvPr/>
        </p:nvSpPr>
        <p:spPr bwMode="auto">
          <a:xfrm>
            <a:off x="53268" y="-2875712"/>
            <a:ext cx="2725746"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nb-NO" altLang="nb-NO" sz="825"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685783" rtl="0" eaLnBrk="0" fontAlgn="base" latinLnBrk="0" hangingPunct="0">
              <a:lnSpc>
                <a:spcPct val="100000"/>
              </a:lnSpc>
              <a:spcBef>
                <a:spcPct val="0"/>
              </a:spcBef>
              <a:spcAft>
                <a:spcPct val="0"/>
              </a:spcAft>
              <a:buClrTx/>
              <a:buSzTx/>
              <a:buFontTx/>
              <a:buNone/>
              <a:tabLst/>
              <a:defRPr/>
            </a:pPr>
            <a:br>
              <a:rPr kumimoji="0" lang="nb-NO" altLang="nb-NO" sz="825"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nb-NO" altLang="nb-NO" sz="1050" b="0" i="1" u="none" strike="noStrike" kern="1200" cap="none" spc="0" normalizeH="0" baseline="0" noProof="0">
                <a:ln>
                  <a:noFill/>
                </a:ln>
                <a:solidFill>
                  <a:srgbClr val="2F5496"/>
                </a:solidFill>
                <a:effectLst/>
                <a:uLnTx/>
                <a:uFillTx/>
                <a:latin typeface="Calibri" panose="020F0502020204030204" pitchFamily="34" charset="0"/>
                <a:ea typeface="MS Gothic" panose="020B0609070205080204" pitchFamily="49" charset="-128"/>
                <a:cs typeface="Arial" panose="020B0604020202020204" pitchFamily="34" charset="0"/>
              </a:rPr>
              <a:t>Er det funksjonell smittesluse for persontrafikk?</a:t>
            </a:r>
            <a:endParaRPr kumimoji="0" lang="nb-NO" altLang="nb-NO"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Plassholder for innhold 17">
            <a:extLst>
              <a:ext uri="{FF2B5EF4-FFF2-40B4-BE49-F238E27FC236}">
                <a16:creationId xmlns:a16="http://schemas.microsoft.com/office/drawing/2014/main" id="{2A2E9632-DCB9-4FA9-807B-C92E011D0F90}"/>
              </a:ext>
            </a:extLst>
          </p:cNvPr>
          <p:cNvSpPr>
            <a:spLocks noGrp="1"/>
          </p:cNvSpPr>
          <p:nvPr>
            <p:ph idx="1"/>
          </p:nvPr>
        </p:nvSpPr>
        <p:spPr>
          <a:xfrm>
            <a:off x="628651" y="2088992"/>
            <a:ext cx="2606387" cy="2543730"/>
          </a:xfrm>
        </p:spPr>
        <p:txBody>
          <a:bodyPr>
            <a:normAutofit/>
          </a:bodyPr>
          <a:lstStyle/>
          <a:p>
            <a:endParaRPr lang="nb-NO"/>
          </a:p>
          <a:p>
            <a:endParaRPr lang="nb-NO"/>
          </a:p>
          <a:p>
            <a:pPr marL="0" indent="0">
              <a:buNone/>
            </a:pPr>
            <a:endParaRPr lang="nb-NO"/>
          </a:p>
          <a:p>
            <a:endParaRPr lang="nb-NO"/>
          </a:p>
          <a:p>
            <a:pPr marL="0" indent="0">
              <a:buNone/>
            </a:pPr>
            <a:endParaRPr lang="nb-NO"/>
          </a:p>
          <a:p>
            <a:pPr marL="0" indent="0">
              <a:buNone/>
            </a:pPr>
            <a:endParaRPr lang="nb-NO"/>
          </a:p>
        </p:txBody>
      </p:sp>
      <p:grpSp>
        <p:nvGrpSpPr>
          <p:cNvPr id="10" name="Gruppe 9" descr="P671#y1">
            <a:extLst>
              <a:ext uri="{FF2B5EF4-FFF2-40B4-BE49-F238E27FC236}">
                <a16:creationId xmlns:a16="http://schemas.microsoft.com/office/drawing/2014/main" id="{560357A6-CEE3-40DE-A77C-7F6F4E6C3AF1}"/>
              </a:ext>
            </a:extLst>
          </p:cNvPr>
          <p:cNvGrpSpPr>
            <a:grpSpLocks/>
          </p:cNvGrpSpPr>
          <p:nvPr/>
        </p:nvGrpSpPr>
        <p:grpSpPr>
          <a:xfrm>
            <a:off x="467545" y="1462718"/>
            <a:ext cx="5713095" cy="2526259"/>
            <a:chOff x="-21951" y="-11297"/>
            <a:chExt cx="5715634" cy="1936007"/>
          </a:xfrm>
        </p:grpSpPr>
        <p:sp>
          <p:nvSpPr>
            <p:cNvPr id="11" name="Tekstboks 2">
              <a:extLst>
                <a:ext uri="{FF2B5EF4-FFF2-40B4-BE49-F238E27FC236}">
                  <a16:creationId xmlns:a16="http://schemas.microsoft.com/office/drawing/2014/main" id="{B25DE8D8-9EAB-4BE3-A08B-12D06EE2F823}"/>
                </a:ext>
              </a:extLst>
            </p:cNvPr>
            <p:cNvSpPr txBox="1">
              <a:spLocks noChangeArrowheads="1"/>
            </p:cNvSpPr>
            <p:nvPr/>
          </p:nvSpPr>
          <p:spPr bwMode="auto">
            <a:xfrm>
              <a:off x="-21951" y="-11297"/>
              <a:ext cx="5715634" cy="920441"/>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Ja, tilfredsstillende</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Fysisk skille mellom rein og urein sone. Sko skiftes ved passering av slusa og det er egne, egnede reine klær og fottøy for besøkende. Det er tilgang på varmt og kaldt vann, såpe og tørkepapir. Det er plass til å sette utstyr i smitteslusa. Slusa har tilfredsstillende orden og renhold.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kstboks 2">
              <a:extLst>
                <a:ext uri="{FF2B5EF4-FFF2-40B4-BE49-F238E27FC236}">
                  <a16:creationId xmlns:a16="http://schemas.microsoft.com/office/drawing/2014/main" id="{E7D677EB-4852-4FD6-AFD0-FEEF1C9631E9}"/>
                </a:ext>
              </a:extLst>
            </p:cNvPr>
            <p:cNvSpPr txBox="1">
              <a:spLocks noChangeArrowheads="1"/>
            </p:cNvSpPr>
            <p:nvPr/>
          </p:nvSpPr>
          <p:spPr bwMode="auto">
            <a:xfrm>
              <a:off x="-21951" y="871432"/>
              <a:ext cx="5714999" cy="1053278"/>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Mangelfull eller totalt fravær av fungerende smittesluse og smittevernsrutiner. Det er ikke fysisk skille mellom ren og uren sone. Ikke tilgang på egnet bekledning/sko. Forholdene legger ikke til rette for god hygiene for personell og utstyr, ved mulighet for vask og såpe/desinfeksjon. Kvalifiserer ikke til Helsestorfe. </a:t>
              </a:r>
            </a:p>
          </p:txBody>
        </p:sp>
      </p:grpSp>
    </p:spTree>
    <p:extLst>
      <p:ext uri="{BB962C8B-B14F-4D97-AF65-F5344CB8AC3E}">
        <p14:creationId xmlns:p14="http://schemas.microsoft.com/office/powerpoint/2010/main" val="2825922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6A66849-2BF0-42CE-B849-CAB099A89FEB}"/>
              </a:ext>
            </a:extLst>
          </p:cNvPr>
          <p:cNvSpPr>
            <a:spLocks noGrp="1"/>
          </p:cNvSpPr>
          <p:nvPr>
            <p:ph type="title"/>
          </p:nvPr>
        </p:nvSpPr>
        <p:spPr>
          <a:xfrm>
            <a:off x="270434" y="405555"/>
            <a:ext cx="8705466" cy="745592"/>
          </a:xfrm>
        </p:spPr>
        <p:txBody>
          <a:bodyPr>
            <a:noAutofit/>
          </a:bodyPr>
          <a:lstStyle/>
          <a:p>
            <a:r>
              <a:rPr lang="nb-NO" sz="2800"/>
              <a:t>Er det tilfredsstillende smittevern ved inn- og utlasting </a:t>
            </a:r>
            <a:br>
              <a:rPr lang="nb-NO" sz="2800"/>
            </a:br>
            <a:r>
              <a:rPr lang="nb-NO" sz="2800"/>
              <a:t>av dyr?</a:t>
            </a:r>
            <a:endParaRPr lang="nb-NO"/>
          </a:p>
        </p:txBody>
      </p:sp>
      <p:sp>
        <p:nvSpPr>
          <p:cNvPr id="4" name="Plassholder for innhold 3">
            <a:extLst>
              <a:ext uri="{FF2B5EF4-FFF2-40B4-BE49-F238E27FC236}">
                <a16:creationId xmlns:a16="http://schemas.microsoft.com/office/drawing/2014/main" id="{5A93C043-AF66-4E4F-B6DE-DD030BE45332}"/>
              </a:ext>
            </a:extLst>
          </p:cNvPr>
          <p:cNvSpPr>
            <a:spLocks noGrp="1"/>
          </p:cNvSpPr>
          <p:nvPr>
            <p:ph idx="1"/>
          </p:nvPr>
        </p:nvSpPr>
        <p:spPr/>
        <p:txBody>
          <a:bodyPr/>
          <a:lstStyle/>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endParaRPr lang="nb-NO"/>
          </a:p>
        </p:txBody>
      </p:sp>
      <p:sp>
        <p:nvSpPr>
          <p:cNvPr id="9" name="Rectangle 9">
            <a:extLst>
              <a:ext uri="{FF2B5EF4-FFF2-40B4-BE49-F238E27FC236}">
                <a16:creationId xmlns:a16="http://schemas.microsoft.com/office/drawing/2014/main" id="{938BB16D-B48E-45FD-BFC3-6B0C1D85EEF3}"/>
              </a:ext>
            </a:extLst>
          </p:cNvPr>
          <p:cNvSpPr>
            <a:spLocks noChangeArrowheads="1"/>
          </p:cNvSpPr>
          <p:nvPr/>
        </p:nvSpPr>
        <p:spPr bwMode="auto">
          <a:xfrm>
            <a:off x="114301" y="145578"/>
            <a:ext cx="138564"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nb-NO" altLang="nb-NO" sz="825"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685783" rtl="0" eaLnBrk="0" fontAlgn="base" latinLnBrk="0" hangingPunct="0">
              <a:lnSpc>
                <a:spcPct val="100000"/>
              </a:lnSpc>
              <a:spcBef>
                <a:spcPct val="0"/>
              </a:spcBef>
              <a:spcAft>
                <a:spcPct val="0"/>
              </a:spcAft>
              <a:buClrTx/>
              <a:buSzTx/>
              <a:buFontTx/>
              <a:buNone/>
              <a:tabLst/>
              <a:defRPr/>
            </a:pPr>
            <a:br>
              <a:rPr kumimoji="0" lang="nb-NO" altLang="nb-NO" sz="825"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nb-NO" altLang="nb-NO" sz="6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nb-NO" altLang="nb-NO"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1">
            <a:extLst>
              <a:ext uri="{FF2B5EF4-FFF2-40B4-BE49-F238E27FC236}">
                <a16:creationId xmlns:a16="http://schemas.microsoft.com/office/drawing/2014/main" id="{C83B1826-E4EB-4E61-840C-7BB5F4655879}"/>
              </a:ext>
            </a:extLst>
          </p:cNvPr>
          <p:cNvSpPr>
            <a:spLocks noChangeArrowheads="1"/>
          </p:cNvSpPr>
          <p:nvPr/>
        </p:nvSpPr>
        <p:spPr bwMode="auto">
          <a:xfrm>
            <a:off x="114302" y="381173"/>
            <a:ext cx="15613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nb-NO" altLang="nb-NO" sz="6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nb-NO" altLang="nb-NO"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 name="Bilde 6">
            <a:extLst>
              <a:ext uri="{FF2B5EF4-FFF2-40B4-BE49-F238E27FC236}">
                <a16:creationId xmlns:a16="http://schemas.microsoft.com/office/drawing/2014/main" id="{807E9285-78A5-4A86-8C0D-CE91C73C7D14}"/>
              </a:ext>
            </a:extLst>
          </p:cNvPr>
          <p:cNvPicPr>
            <a:picLocks noChangeAspect="1"/>
          </p:cNvPicPr>
          <p:nvPr/>
        </p:nvPicPr>
        <p:blipFill>
          <a:blip r:embed="rId3"/>
          <a:stretch>
            <a:fillRect/>
          </a:stretch>
        </p:blipFill>
        <p:spPr>
          <a:xfrm>
            <a:off x="5343247" y="1367170"/>
            <a:ext cx="3581486" cy="2860764"/>
          </a:xfrm>
          <a:prstGeom prst="rect">
            <a:avLst/>
          </a:prstGeom>
        </p:spPr>
      </p:pic>
      <p:grpSp>
        <p:nvGrpSpPr>
          <p:cNvPr id="8" name="Gruppe 7" descr="P704#y1">
            <a:extLst>
              <a:ext uri="{FF2B5EF4-FFF2-40B4-BE49-F238E27FC236}">
                <a16:creationId xmlns:a16="http://schemas.microsoft.com/office/drawing/2014/main" id="{D7FC51B5-9972-4A05-9F0D-DC7ABC5DC855}"/>
              </a:ext>
            </a:extLst>
          </p:cNvPr>
          <p:cNvGrpSpPr>
            <a:grpSpLocks/>
          </p:cNvGrpSpPr>
          <p:nvPr/>
        </p:nvGrpSpPr>
        <p:grpSpPr>
          <a:xfrm>
            <a:off x="114302" y="1454162"/>
            <a:ext cx="4961755" cy="2773773"/>
            <a:chOff x="-1907" y="0"/>
            <a:chExt cx="5717536" cy="2033188"/>
          </a:xfrm>
        </p:grpSpPr>
        <p:sp>
          <p:nvSpPr>
            <p:cNvPr id="10" name="Tekstboks 2">
              <a:extLst>
                <a:ext uri="{FF2B5EF4-FFF2-40B4-BE49-F238E27FC236}">
                  <a16:creationId xmlns:a16="http://schemas.microsoft.com/office/drawing/2014/main" id="{E3F7CC9E-A179-46B9-BBC3-C297C7A1A284}"/>
                </a:ext>
              </a:extLst>
            </p:cNvPr>
            <p:cNvSpPr txBox="1">
              <a:spLocks noChangeArrowheads="1"/>
            </p:cNvSpPr>
            <p:nvPr/>
          </p:nvSpPr>
          <p:spPr bwMode="auto">
            <a:xfrm>
              <a:off x="0" y="0"/>
              <a:ext cx="5715629" cy="914597"/>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 Ja, tilfredsstillende</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Det er </a:t>
              </a: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tydelig definert rein og urein sone. Sjåføren er ikke inne i rein sone og besetningens personell går ikke inn i fjøset igjen etter å ha vært på bilen, uten å gå gjennom smitteslusa. Det er sikret at dyr ikke kan returnere fra dyrebil til fjøset. Møkk- og strørester uskadeliggjøres.</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boks 2">
              <a:extLst>
                <a:ext uri="{FF2B5EF4-FFF2-40B4-BE49-F238E27FC236}">
                  <a16:creationId xmlns:a16="http://schemas.microsoft.com/office/drawing/2014/main" id="{EC47F565-9B4E-48F5-AED6-5BE8D48C8E2D}"/>
                </a:ext>
              </a:extLst>
            </p:cNvPr>
            <p:cNvSpPr txBox="1">
              <a:spLocks noChangeArrowheads="1"/>
            </p:cNvSpPr>
            <p:nvPr/>
          </p:nvSpPr>
          <p:spPr bwMode="auto">
            <a:xfrm>
              <a:off x="-1907" y="835565"/>
              <a:ext cx="5717536" cy="1197623"/>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Bør forbedres</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Mangelfulle forhold som ikke definert rein og urein sone, ikke rutiner for uskadeliggjøring av møkk- og strørester, sjåfør må jevnlig inn i rein sone for å bistå produsent i utlasting av dyr, produsent benytter ikke smittesluse etter å ha vært i urein sone, dyr kan returnere til rein sone, mangelfulle rutiner på inn- og utlasting av dyr. Forholdene tilfredsstiller ikke krav som settes til Helsestorfe besetninger.</a:t>
              </a:r>
            </a:p>
            <a:p>
              <a:pPr marL="0" marR="0" lvl="0" indent="0" algn="l" defTabSz="457200" rtl="0" eaLnBrk="1" fontAlgn="auto" latinLnBrk="0" hangingPunct="1">
                <a:lnSpc>
                  <a:spcPct val="107000"/>
                </a:lnSpc>
                <a:spcBef>
                  <a:spcPts val="0"/>
                </a:spcBef>
                <a:spcAft>
                  <a:spcPts val="800"/>
                </a:spcAft>
                <a:buClrTx/>
                <a:buSzTx/>
                <a:buFontTx/>
                <a:buNone/>
                <a:tabLst/>
                <a:defRPr/>
              </a:pP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07036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9E3AB4-2EC7-4C59-BF12-52ACCA1DA051}"/>
              </a:ext>
            </a:extLst>
          </p:cNvPr>
          <p:cNvSpPr>
            <a:spLocks noGrp="1"/>
          </p:cNvSpPr>
          <p:nvPr>
            <p:ph type="title"/>
          </p:nvPr>
        </p:nvSpPr>
        <p:spPr>
          <a:xfrm>
            <a:off x="219267" y="205978"/>
            <a:ext cx="8705466" cy="745592"/>
          </a:xfrm>
        </p:spPr>
        <p:txBody>
          <a:bodyPr anchor="b">
            <a:normAutofit/>
          </a:bodyPr>
          <a:lstStyle/>
          <a:p>
            <a:r>
              <a:rPr lang="en-US"/>
              <a:t>Vurdering</a:t>
            </a:r>
          </a:p>
        </p:txBody>
      </p:sp>
      <p:pic>
        <p:nvPicPr>
          <p:cNvPr id="9" name="Plassholder for innhold 9" descr="P107TB1inTB">
            <a:extLst>
              <a:ext uri="{FF2B5EF4-FFF2-40B4-BE49-F238E27FC236}">
                <a16:creationId xmlns:a16="http://schemas.microsoft.com/office/drawing/2014/main" id="{705D8A56-B297-480C-B81B-D09388585BFF}"/>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6989" r="2" b="12955"/>
          <a:stretch/>
        </p:blipFill>
        <p:spPr bwMode="auto">
          <a:xfrm>
            <a:off x="4643590" y="1166814"/>
            <a:ext cx="4281182" cy="3427412"/>
          </a:xfrm>
          <a:prstGeom prst="rect">
            <a:avLst/>
          </a:prstGeom>
          <a:noFill/>
          <a:ln>
            <a:noFill/>
          </a:ln>
        </p:spPr>
      </p:pic>
      <p:sp>
        <p:nvSpPr>
          <p:cNvPr id="3" name="Plassholder for innhold 2">
            <a:extLst>
              <a:ext uri="{FF2B5EF4-FFF2-40B4-BE49-F238E27FC236}">
                <a16:creationId xmlns:a16="http://schemas.microsoft.com/office/drawing/2014/main" id="{B41B19C3-A75C-44C2-B74A-89C28B0EEF07}"/>
              </a:ext>
            </a:extLst>
          </p:cNvPr>
          <p:cNvSpPr>
            <a:spLocks noGrp="1"/>
          </p:cNvSpPr>
          <p:nvPr>
            <p:ph idx="13"/>
          </p:nvPr>
        </p:nvSpPr>
        <p:spPr>
          <a:xfrm>
            <a:off x="183964" y="1167198"/>
            <a:ext cx="4251617" cy="3427028"/>
          </a:xfrm>
        </p:spPr>
        <p:txBody>
          <a:bodyPr>
            <a:normAutofit/>
          </a:bodyPr>
          <a:lstStyle/>
          <a:p>
            <a:pPr marL="0" indent="0">
              <a:buNone/>
            </a:pPr>
            <a:r>
              <a:rPr lang="nb-NO" sz="1700"/>
              <a:t>Alle spørsmål skal besvares og gis en score: </a:t>
            </a:r>
          </a:p>
          <a:p>
            <a:pPr marL="0" indent="0">
              <a:buNone/>
            </a:pPr>
            <a:r>
              <a:rPr lang="nb-NO" sz="1700"/>
              <a:t>1 - </a:t>
            </a:r>
            <a:r>
              <a:rPr lang="nb-NO" sz="1700" b="1"/>
              <a:t>Tilfredsstillende</a:t>
            </a:r>
            <a:r>
              <a:rPr lang="nb-NO" sz="1700"/>
              <a:t> </a:t>
            </a:r>
          </a:p>
          <a:p>
            <a:pPr marL="0" indent="0">
              <a:buNone/>
            </a:pPr>
            <a:r>
              <a:rPr lang="nb-NO" sz="1700"/>
              <a:t>2 - </a:t>
            </a:r>
            <a:r>
              <a:rPr lang="nb-NO" sz="1700" b="1"/>
              <a:t>Bør forbedres</a:t>
            </a:r>
            <a:r>
              <a:rPr lang="nb-NO" sz="1700"/>
              <a:t> </a:t>
            </a:r>
          </a:p>
          <a:p>
            <a:pPr marL="0" indent="0">
              <a:buNone/>
            </a:pPr>
            <a:r>
              <a:rPr lang="nb-NO" sz="1700"/>
              <a:t>3 – Avvik som </a:t>
            </a:r>
            <a:r>
              <a:rPr lang="nb-NO" sz="1700" b="1"/>
              <a:t>Må utbedres</a:t>
            </a:r>
            <a:r>
              <a:rPr lang="nb-NO" sz="1700"/>
              <a:t>. </a:t>
            </a:r>
          </a:p>
          <a:p>
            <a:pPr marL="0" indent="0">
              <a:buNone/>
            </a:pPr>
            <a:endParaRPr lang="nb-NO" sz="1700"/>
          </a:p>
          <a:p>
            <a:pPr marL="0" indent="0">
              <a:buNone/>
            </a:pPr>
            <a:endParaRPr lang="nb-NO" sz="1700"/>
          </a:p>
          <a:p>
            <a:pPr marL="0" indent="0">
              <a:buNone/>
            </a:pPr>
            <a:endParaRPr lang="nb-NO" sz="1700"/>
          </a:p>
          <a:p>
            <a:pPr marL="0" indent="0">
              <a:buNone/>
            </a:pPr>
            <a:endParaRPr lang="nb-NO" sz="1700"/>
          </a:p>
        </p:txBody>
      </p:sp>
      <p:sp>
        <p:nvSpPr>
          <p:cNvPr id="11" name="Tekstboks 46" descr="P107TB6bA#y1">
            <a:extLst>
              <a:ext uri="{FF2B5EF4-FFF2-40B4-BE49-F238E27FC236}">
                <a16:creationId xmlns:a16="http://schemas.microsoft.com/office/drawing/2014/main" id="{830B22C8-5AA0-4313-8333-7FC2789E7392}"/>
              </a:ext>
            </a:extLst>
          </p:cNvPr>
          <p:cNvSpPr txBox="1"/>
          <p:nvPr/>
        </p:nvSpPr>
        <p:spPr>
          <a:xfrm>
            <a:off x="6358614" y="2715766"/>
            <a:ext cx="643125" cy="658835"/>
          </a:xfrm>
          <a:prstGeom prst="rect">
            <a:avLst/>
          </a:prstGeom>
          <a:noFill/>
          <a:ln w="9525" cap="flat" cmpd="sng" algn="ctr">
            <a:solidFill>
              <a:prstClr val="black">
                <a:alpha val="0"/>
              </a:prstClr>
            </a:solidFill>
            <a:prstDash val="solid"/>
            <a:round/>
            <a:headEnd type="none" w="med" len="med"/>
            <a:tailEnd type="none" w="med" len="med"/>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nb-NO" sz="3600" b="1" i="0" u="none" strike="noStrike" kern="1200" cap="none" spc="0" normalizeH="0" baseline="0" noProof="0">
                <a:ln w="9525" cap="flat" cmpd="sng" algn="ctr">
                  <a:solidFill>
                    <a:srgbClr val="FFFFFF"/>
                  </a:solidFill>
                  <a:prstDash val="solid"/>
                  <a:round/>
                </a:ln>
                <a:solidFill>
                  <a:srgbClr val="FF0000"/>
                </a:solidFill>
                <a:effectLst>
                  <a:outerShdw blurRad="12700" dist="38100" dir="2700000" algn="tl">
                    <a:srgbClr val="FFFFFF">
                      <a:lumMod val="50000"/>
                    </a:srgbClr>
                  </a:outerShdw>
                </a:effectLst>
                <a:uLnTx/>
                <a:uFillTx/>
                <a:latin typeface="Calibri" panose="020F0502020204030204" pitchFamily="34" charset="0"/>
                <a:ea typeface="Times New Roman" panose="02020603050405020304" pitchFamily="18" charset="0"/>
                <a:cs typeface="Times New Roman" panose="02020603050405020304" pitchFamily="18" charset="0"/>
              </a:rPr>
              <a:t>??</a:t>
            </a: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88524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Avmerking">
            <a:extLst>
              <a:ext uri="{FF2B5EF4-FFF2-40B4-BE49-F238E27FC236}">
                <a16:creationId xmlns:a16="http://schemas.microsoft.com/office/drawing/2014/main" id="{787D7026-BAEB-463D-A538-23F26FE36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8690" y="1650683"/>
            <a:ext cx="2596790" cy="2596790"/>
          </a:xfrm>
          <a:custGeom>
            <a:avLst/>
            <a:gdLst/>
            <a:ahLst/>
            <a:cxnLst/>
            <a:rect l="l" t="t" r="r" b="b"/>
            <a:pathLst>
              <a:path w="4141760" h="4377846">
                <a:moveTo>
                  <a:pt x="0" y="0"/>
                </a:moveTo>
                <a:lnTo>
                  <a:pt x="4141760" y="0"/>
                </a:lnTo>
                <a:lnTo>
                  <a:pt x="4141760" y="4377846"/>
                </a:lnTo>
                <a:lnTo>
                  <a:pt x="0" y="4377846"/>
                </a:lnTo>
                <a:close/>
              </a:path>
            </a:pathLst>
          </a:custGeom>
        </p:spPr>
      </p:pic>
      <p:pic>
        <p:nvPicPr>
          <p:cNvPr id="4" name="Plassholder for bilde 6">
            <a:extLst>
              <a:ext uri="{FF2B5EF4-FFF2-40B4-BE49-F238E27FC236}">
                <a16:creationId xmlns:a16="http://schemas.microsoft.com/office/drawing/2014/main" id="{7DFBD3BB-C49F-42F0-BA9C-DEC33DA3D7DD}"/>
              </a:ext>
            </a:extLst>
          </p:cNvPr>
          <p:cNvPicPr>
            <a:picLocks noGrp="1" noChangeAspect="1"/>
          </p:cNvPicPr>
          <p:nvPr>
            <p:ph idx="1"/>
          </p:nvPr>
        </p:nvPicPr>
        <p:blipFill rotWithShape="1">
          <a:blip r:embed="rId5"/>
          <a:srcRect t="7546" b="4810"/>
          <a:stretch/>
        </p:blipFill>
        <p:spPr>
          <a:xfrm rot="5400000">
            <a:off x="5947376" y="2133448"/>
            <a:ext cx="2310507" cy="1518765"/>
          </a:xfrm>
          <a:prstGeom prst="rect">
            <a:avLst/>
          </a:prstGeom>
        </p:spPr>
      </p:pic>
      <p:sp>
        <p:nvSpPr>
          <p:cNvPr id="8" name="Tittel 7">
            <a:extLst>
              <a:ext uri="{FF2B5EF4-FFF2-40B4-BE49-F238E27FC236}">
                <a16:creationId xmlns:a16="http://schemas.microsoft.com/office/drawing/2014/main" id="{43EB089C-C681-4420-B770-8B3558281C4D}"/>
              </a:ext>
            </a:extLst>
          </p:cNvPr>
          <p:cNvSpPr>
            <a:spLocks noGrp="1"/>
          </p:cNvSpPr>
          <p:nvPr>
            <p:ph type="title"/>
          </p:nvPr>
        </p:nvSpPr>
        <p:spPr/>
        <p:txBody>
          <a:bodyPr/>
          <a:lstStyle/>
          <a:p>
            <a:r>
              <a:rPr lang="nb-NO"/>
              <a:t>Adferd og oppstalling</a:t>
            </a:r>
          </a:p>
        </p:txBody>
      </p:sp>
    </p:spTree>
    <p:extLst>
      <p:ext uri="{BB962C8B-B14F-4D97-AF65-F5344CB8AC3E}">
        <p14:creationId xmlns:p14="http://schemas.microsoft.com/office/powerpoint/2010/main" val="1979181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AAF240-BFF7-4D94-8241-243063C8DAA9}"/>
              </a:ext>
            </a:extLst>
          </p:cNvPr>
          <p:cNvSpPr>
            <a:spLocks noGrp="1"/>
          </p:cNvSpPr>
          <p:nvPr>
            <p:ph type="title"/>
          </p:nvPr>
        </p:nvSpPr>
        <p:spPr/>
        <p:txBody>
          <a:bodyPr>
            <a:normAutofit/>
          </a:bodyPr>
          <a:lstStyle/>
          <a:p>
            <a:r>
              <a:rPr lang="nb-NO"/>
              <a:t>Er dyra jevnt over tillitsfulle og oppsøkende?  </a:t>
            </a:r>
          </a:p>
        </p:txBody>
      </p:sp>
      <p:sp>
        <p:nvSpPr>
          <p:cNvPr id="3" name="Plassholder for innhold 2">
            <a:extLst>
              <a:ext uri="{FF2B5EF4-FFF2-40B4-BE49-F238E27FC236}">
                <a16:creationId xmlns:a16="http://schemas.microsoft.com/office/drawing/2014/main" id="{FDFAE95D-103E-40F7-9095-44CF0132B63D}"/>
              </a:ext>
            </a:extLst>
          </p:cNvPr>
          <p:cNvSpPr>
            <a:spLocks noGrp="1"/>
          </p:cNvSpPr>
          <p:nvPr>
            <p:ph idx="1"/>
          </p:nvPr>
        </p:nvSpPr>
        <p:spPr/>
        <p:txBody>
          <a:bodyPr>
            <a:normAutofit/>
          </a:bodyPr>
          <a:lstStyle/>
          <a:p>
            <a:endParaRPr lang="nb-NO"/>
          </a:p>
          <a:p>
            <a:pPr marL="0" indent="0">
              <a:buNone/>
            </a:pPr>
            <a:endParaRPr lang="nb-NO"/>
          </a:p>
          <a:p>
            <a:pPr marL="0" indent="0">
              <a:buNone/>
            </a:pPr>
            <a:endParaRPr lang="nb-NO"/>
          </a:p>
          <a:p>
            <a:pPr marL="0" indent="0">
              <a:buNone/>
            </a:pPr>
            <a:endParaRPr lang="nb-NO"/>
          </a:p>
        </p:txBody>
      </p:sp>
      <p:pic>
        <p:nvPicPr>
          <p:cNvPr id="5" name="Bilde 4">
            <a:extLst>
              <a:ext uri="{FF2B5EF4-FFF2-40B4-BE49-F238E27FC236}">
                <a16:creationId xmlns:a16="http://schemas.microsoft.com/office/drawing/2014/main" id="{18653269-F348-4702-A970-A0CADCF65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10151" y="1646419"/>
            <a:ext cx="2388902" cy="1834503"/>
          </a:xfrm>
          <a:prstGeom prst="rect">
            <a:avLst/>
          </a:prstGeom>
        </p:spPr>
      </p:pic>
      <p:sp>
        <p:nvSpPr>
          <p:cNvPr id="10" name="Rectangle 9">
            <a:extLst>
              <a:ext uri="{FF2B5EF4-FFF2-40B4-BE49-F238E27FC236}">
                <a16:creationId xmlns:a16="http://schemas.microsoft.com/office/drawing/2014/main" id="{6DF490AE-5B4A-4EE0-A82D-657C6EC74C81}"/>
              </a:ext>
            </a:extLst>
          </p:cNvPr>
          <p:cNvSpPr>
            <a:spLocks noChangeArrowheads="1"/>
          </p:cNvSpPr>
          <p:nvPr/>
        </p:nvSpPr>
        <p:spPr bwMode="auto">
          <a:xfrm>
            <a:off x="114301" y="145578"/>
            <a:ext cx="138564"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nb-NO" altLang="nb-NO" sz="825"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685783" rtl="0" eaLnBrk="0" fontAlgn="base" latinLnBrk="0" hangingPunct="0">
              <a:lnSpc>
                <a:spcPct val="100000"/>
              </a:lnSpc>
              <a:spcBef>
                <a:spcPct val="0"/>
              </a:spcBef>
              <a:spcAft>
                <a:spcPct val="0"/>
              </a:spcAft>
              <a:buClrTx/>
              <a:buSzTx/>
              <a:buFontTx/>
              <a:buNone/>
              <a:tabLst/>
              <a:defRPr/>
            </a:pPr>
            <a:br>
              <a:rPr kumimoji="0" lang="nb-NO" altLang="nb-NO" sz="825"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br>
            <a:endParaRPr kumimoji="0" lang="nb-NO" altLang="nb-NO" sz="6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nb-NO" altLang="nb-NO"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4" name="Gruppe 13" descr="P173#y1">
            <a:extLst>
              <a:ext uri="{FF2B5EF4-FFF2-40B4-BE49-F238E27FC236}">
                <a16:creationId xmlns:a16="http://schemas.microsoft.com/office/drawing/2014/main" id="{3993A730-442B-4E46-8EC2-BDA498A71A5B}"/>
              </a:ext>
            </a:extLst>
          </p:cNvPr>
          <p:cNvGrpSpPr>
            <a:grpSpLocks/>
          </p:cNvGrpSpPr>
          <p:nvPr/>
        </p:nvGrpSpPr>
        <p:grpSpPr>
          <a:xfrm>
            <a:off x="248081" y="1798029"/>
            <a:ext cx="5717883" cy="1220319"/>
            <a:chOff x="-81143" y="-1206558"/>
            <a:chExt cx="5719785" cy="1221115"/>
          </a:xfrm>
        </p:grpSpPr>
        <p:sp>
          <p:nvSpPr>
            <p:cNvPr id="15" name="Tekstboks 2">
              <a:extLst>
                <a:ext uri="{FF2B5EF4-FFF2-40B4-BE49-F238E27FC236}">
                  <a16:creationId xmlns:a16="http://schemas.microsoft.com/office/drawing/2014/main" id="{FDD2DAF7-FB85-433F-B06E-155461D7959C}"/>
                </a:ext>
              </a:extLst>
            </p:cNvPr>
            <p:cNvSpPr txBox="1">
              <a:spLocks noChangeArrowheads="1"/>
            </p:cNvSpPr>
            <p:nvPr/>
          </p:nvSpPr>
          <p:spPr bwMode="auto">
            <a:xfrm>
              <a:off x="-76357" y="-1206558"/>
              <a:ext cx="5714999" cy="774227"/>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Ja, tilfredsstillende</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Rolige dyr, få eller ingen observasjoner av svært fryktsomme dyr eller uro som stanging, </a:t>
              </a:r>
              <a:r>
                <a:rPr kumimoji="0" lang="nb-NO" sz="1100" b="0" i="0" u="none" strike="noStrike" kern="1200" cap="none" spc="0" normalizeH="0" baseline="0" noProof="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jaging</a:t>
              </a: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og slåssing i dyregruppa.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6" name="Tekstboks 2">
              <a:extLst>
                <a:ext uri="{FF2B5EF4-FFF2-40B4-BE49-F238E27FC236}">
                  <a16:creationId xmlns:a16="http://schemas.microsoft.com/office/drawing/2014/main" id="{554F4460-19C0-4CFA-AC87-0C46EAA78E26}"/>
                </a:ext>
              </a:extLst>
            </p:cNvPr>
            <p:cNvSpPr txBox="1">
              <a:spLocks noChangeArrowheads="1"/>
            </p:cNvSpPr>
            <p:nvPr/>
          </p:nvSpPr>
          <p:spPr bwMode="auto">
            <a:xfrm>
              <a:off x="-81143" y="-432331"/>
              <a:ext cx="5716901" cy="446888"/>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Tydelig fryktsomme og urolige dyr generelt i besetningen eller i enkelte dyregrupper.</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3655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ssholder for innhold 13">
            <a:extLst>
              <a:ext uri="{FF2B5EF4-FFF2-40B4-BE49-F238E27FC236}">
                <a16:creationId xmlns:a16="http://schemas.microsoft.com/office/drawing/2014/main" id="{938B86C6-E83B-46CA-83A6-4CA77594B54E}"/>
              </a:ext>
            </a:extLst>
          </p:cNvPr>
          <p:cNvPicPr>
            <a:picLocks noGrp="1" noChangeAspect="1"/>
          </p:cNvPicPr>
          <p:nvPr>
            <p:ph idx="4294967295"/>
          </p:nvPr>
        </p:nvPicPr>
        <p:blipFill>
          <a:blip r:embed="rId3"/>
          <a:stretch>
            <a:fillRect/>
          </a:stretch>
        </p:blipFill>
        <p:spPr>
          <a:xfrm>
            <a:off x="6497444" y="2859783"/>
            <a:ext cx="2427288" cy="1803400"/>
          </a:xfrm>
        </p:spPr>
      </p:pic>
      <p:pic>
        <p:nvPicPr>
          <p:cNvPr id="11" name="Bilde 10">
            <a:extLst>
              <a:ext uri="{FF2B5EF4-FFF2-40B4-BE49-F238E27FC236}">
                <a16:creationId xmlns:a16="http://schemas.microsoft.com/office/drawing/2014/main" id="{013331ED-257A-476D-8AA7-FB46DDE55AB7}"/>
              </a:ext>
            </a:extLst>
          </p:cNvPr>
          <p:cNvPicPr>
            <a:picLocks noChangeAspect="1"/>
          </p:cNvPicPr>
          <p:nvPr/>
        </p:nvPicPr>
        <p:blipFill>
          <a:blip r:embed="rId4"/>
          <a:stretch>
            <a:fillRect/>
          </a:stretch>
        </p:blipFill>
        <p:spPr>
          <a:xfrm>
            <a:off x="6502208" y="951570"/>
            <a:ext cx="2422525" cy="1803400"/>
          </a:xfrm>
          <a:prstGeom prst="rect">
            <a:avLst/>
          </a:prstGeom>
        </p:spPr>
      </p:pic>
      <p:sp>
        <p:nvSpPr>
          <p:cNvPr id="2" name="Tittel 1">
            <a:extLst>
              <a:ext uri="{FF2B5EF4-FFF2-40B4-BE49-F238E27FC236}">
                <a16:creationId xmlns:a16="http://schemas.microsoft.com/office/drawing/2014/main" id="{6EFF6501-BCD2-49D2-8923-BE46393B4CBD}"/>
              </a:ext>
            </a:extLst>
          </p:cNvPr>
          <p:cNvSpPr>
            <a:spLocks noGrp="1"/>
          </p:cNvSpPr>
          <p:nvPr>
            <p:ph type="title"/>
          </p:nvPr>
        </p:nvSpPr>
        <p:spPr>
          <a:xfrm>
            <a:off x="219266" y="205978"/>
            <a:ext cx="8705466" cy="745592"/>
          </a:xfrm>
        </p:spPr>
        <p:txBody>
          <a:bodyPr anchor="ctr">
            <a:normAutofit/>
          </a:bodyPr>
          <a:lstStyle/>
          <a:p>
            <a:pPr algn="l"/>
            <a:r>
              <a:rPr lang="nb-NO"/>
              <a:t>Kan alle dyra ligge bekvemt og samtidig?</a:t>
            </a:r>
          </a:p>
        </p:txBody>
      </p:sp>
      <p:grpSp>
        <p:nvGrpSpPr>
          <p:cNvPr id="6" name="Gruppe 5" descr="P205#y1">
            <a:extLst>
              <a:ext uri="{FF2B5EF4-FFF2-40B4-BE49-F238E27FC236}">
                <a16:creationId xmlns:a16="http://schemas.microsoft.com/office/drawing/2014/main" id="{A2E2F610-7C6E-4859-B1B3-D4C42C742369}"/>
              </a:ext>
            </a:extLst>
          </p:cNvPr>
          <p:cNvGrpSpPr>
            <a:grpSpLocks/>
          </p:cNvGrpSpPr>
          <p:nvPr/>
        </p:nvGrpSpPr>
        <p:grpSpPr>
          <a:xfrm>
            <a:off x="306369" y="1239602"/>
            <a:ext cx="5716270" cy="3240360"/>
            <a:chOff x="0" y="0"/>
            <a:chExt cx="5717537" cy="1768577"/>
          </a:xfrm>
        </p:grpSpPr>
        <p:sp>
          <p:nvSpPr>
            <p:cNvPr id="7" name="Tekstboks 2">
              <a:extLst>
                <a:ext uri="{FF2B5EF4-FFF2-40B4-BE49-F238E27FC236}">
                  <a16:creationId xmlns:a16="http://schemas.microsoft.com/office/drawing/2014/main" id="{C5780D50-EA7A-4B04-9EF4-B0B4E37D426C}"/>
                </a:ext>
              </a:extLst>
            </p:cNvPr>
            <p:cNvSpPr txBox="1">
              <a:spLocks noChangeArrowheads="1"/>
            </p:cNvSpPr>
            <p:nvPr/>
          </p:nvSpPr>
          <p:spPr bwMode="auto">
            <a:xfrm>
              <a:off x="0" y="0"/>
              <a:ext cx="5714999" cy="483714"/>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Ja, tilfredsstillende</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Alle dyra kan ligge samtidig. Liggeunderlaget er reint, tørt, strødd og trekkfritt.</a:t>
              </a:r>
              <a:endParaRPr kumimoji="0" lang="nb-NO" sz="11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kstboks 2">
              <a:extLst>
                <a:ext uri="{FF2B5EF4-FFF2-40B4-BE49-F238E27FC236}">
                  <a16:creationId xmlns:a16="http://schemas.microsoft.com/office/drawing/2014/main" id="{CD602AFD-410E-4DF4-A88A-7F27268C2118}"/>
                </a:ext>
              </a:extLst>
            </p:cNvPr>
            <p:cNvSpPr txBox="1">
              <a:spLocks noChangeArrowheads="1"/>
            </p:cNvSpPr>
            <p:nvPr/>
          </p:nvSpPr>
          <p:spPr bwMode="auto">
            <a:xfrm>
              <a:off x="1270" y="456002"/>
              <a:ext cx="5716267" cy="971961"/>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Enkeltdyr har problemer med å finne sted å ligge eller må ligge utenfor liggeareal. Ikke-funksjonelle liggeplasser; for eksempel ødelagte matter, vått og/eller skittent liggeunderlag, manglende båsskiller.  </a:t>
              </a:r>
              <a:endParaRPr kumimoji="0" lang="nb-NO" sz="11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kstboks 2">
              <a:extLst>
                <a:ext uri="{FF2B5EF4-FFF2-40B4-BE49-F238E27FC236}">
                  <a16:creationId xmlns:a16="http://schemas.microsoft.com/office/drawing/2014/main" id="{2AC78668-48AF-4278-B13F-4A841DE5FE69}"/>
                </a:ext>
              </a:extLst>
            </p:cNvPr>
            <p:cNvSpPr txBox="1">
              <a:spLocks noChangeArrowheads="1"/>
            </p:cNvSpPr>
            <p:nvPr/>
          </p:nvSpPr>
          <p:spPr bwMode="auto">
            <a:xfrm>
              <a:off x="1270" y="1206486"/>
              <a:ext cx="5714998" cy="562091"/>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Tydelig overbelegg, ett eller flere dyr i ei gruppe har ikke mulighet til å legge seg. Det er ikke tett og mjukt liggeunderlag hos dyregrupper der dette skal være på plass.</a:t>
              </a:r>
              <a:endParaRPr kumimoji="0" lang="nb-NO" sz="11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168587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783833-6A36-4B28-83DE-B6A1C6AACBBF}"/>
              </a:ext>
            </a:extLst>
          </p:cNvPr>
          <p:cNvSpPr>
            <a:spLocks noGrp="1"/>
          </p:cNvSpPr>
          <p:nvPr>
            <p:ph type="title"/>
          </p:nvPr>
        </p:nvSpPr>
        <p:spPr/>
        <p:txBody>
          <a:bodyPr>
            <a:normAutofit/>
          </a:bodyPr>
          <a:lstStyle/>
          <a:p>
            <a:r>
              <a:rPr lang="nb-NO"/>
              <a:t>Er reisebevegelsen naturlig på de største dyra?</a:t>
            </a:r>
          </a:p>
        </p:txBody>
      </p:sp>
      <p:sp>
        <p:nvSpPr>
          <p:cNvPr id="3" name="Plassholder for innhold 2">
            <a:extLst>
              <a:ext uri="{FF2B5EF4-FFF2-40B4-BE49-F238E27FC236}">
                <a16:creationId xmlns:a16="http://schemas.microsoft.com/office/drawing/2014/main" id="{04CDF6C8-F4A2-46B9-8FEB-643B251CC06B}"/>
              </a:ext>
            </a:extLst>
          </p:cNvPr>
          <p:cNvSpPr>
            <a:spLocks noGrp="1"/>
          </p:cNvSpPr>
          <p:nvPr>
            <p:ph idx="1"/>
          </p:nvPr>
        </p:nvSpPr>
        <p:spPr/>
        <p:txBody>
          <a:bodyPr/>
          <a:lstStyle/>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pPr marL="0" indent="0">
              <a:buNone/>
            </a:pPr>
            <a:endParaRPr lang="nb-NO"/>
          </a:p>
          <a:p>
            <a:endParaRPr lang="nb-NO"/>
          </a:p>
        </p:txBody>
      </p:sp>
      <p:pic>
        <p:nvPicPr>
          <p:cNvPr id="12" name="Picture 2126303515">
            <a:extLst>
              <a:ext uri="{FF2B5EF4-FFF2-40B4-BE49-F238E27FC236}">
                <a16:creationId xmlns:a16="http://schemas.microsoft.com/office/drawing/2014/main" id="{36607E92-5DAE-4664-B429-FB85FFB49228}"/>
              </a:ext>
            </a:extLst>
          </p:cNvPr>
          <p:cNvPicPr/>
          <p:nvPr/>
        </p:nvPicPr>
        <p:blipFill>
          <a:blip r:embed="rId3">
            <a:extLst>
              <a:ext uri="{28A0092B-C50C-407E-A947-70E740481C1C}">
                <a14:useLocalDpi xmlns:a14="http://schemas.microsoft.com/office/drawing/2010/main" val="0"/>
              </a:ext>
            </a:extLst>
          </a:blip>
          <a:stretch>
            <a:fillRect/>
          </a:stretch>
        </p:blipFill>
        <p:spPr>
          <a:xfrm>
            <a:off x="5956617" y="1481667"/>
            <a:ext cx="2819400" cy="2370667"/>
          </a:xfrm>
          <a:prstGeom prst="rect">
            <a:avLst/>
          </a:prstGeom>
        </p:spPr>
      </p:pic>
      <p:grpSp>
        <p:nvGrpSpPr>
          <p:cNvPr id="6" name="Gruppe 5" descr="P227#y1">
            <a:extLst>
              <a:ext uri="{FF2B5EF4-FFF2-40B4-BE49-F238E27FC236}">
                <a16:creationId xmlns:a16="http://schemas.microsoft.com/office/drawing/2014/main" id="{4E24244C-6ADD-47B8-AE72-58715A3F04A6}"/>
              </a:ext>
            </a:extLst>
          </p:cNvPr>
          <p:cNvGrpSpPr>
            <a:grpSpLocks/>
          </p:cNvGrpSpPr>
          <p:nvPr/>
        </p:nvGrpSpPr>
        <p:grpSpPr>
          <a:xfrm>
            <a:off x="219268" y="1481667"/>
            <a:ext cx="5588635" cy="2228216"/>
            <a:chOff x="-1267" y="-238774"/>
            <a:chExt cx="8005729" cy="1880548"/>
          </a:xfrm>
        </p:grpSpPr>
        <p:sp>
          <p:nvSpPr>
            <p:cNvPr id="7" name="Tekstboks 2">
              <a:extLst>
                <a:ext uri="{FF2B5EF4-FFF2-40B4-BE49-F238E27FC236}">
                  <a16:creationId xmlns:a16="http://schemas.microsoft.com/office/drawing/2014/main" id="{FF160EC6-7A62-4172-ABD0-E16816359273}"/>
                </a:ext>
              </a:extLst>
            </p:cNvPr>
            <p:cNvSpPr txBox="1">
              <a:spLocks noChangeArrowheads="1"/>
            </p:cNvSpPr>
            <p:nvPr/>
          </p:nvSpPr>
          <p:spPr bwMode="auto">
            <a:xfrm>
              <a:off x="1" y="-238774"/>
              <a:ext cx="8004461" cy="589346"/>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Ja, tilfredsstillende</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Jevnt over ingen kollisjon med innredning. Underlaget er tilstrekkelig sklisikkert.</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kstboks 2">
              <a:extLst>
                <a:ext uri="{FF2B5EF4-FFF2-40B4-BE49-F238E27FC236}">
                  <a16:creationId xmlns:a16="http://schemas.microsoft.com/office/drawing/2014/main" id="{55FB47AE-17DF-4606-BE85-ABAD346DE198}"/>
                </a:ext>
              </a:extLst>
            </p:cNvPr>
            <p:cNvSpPr txBox="1">
              <a:spLocks noChangeArrowheads="1"/>
            </p:cNvSpPr>
            <p:nvPr/>
          </p:nvSpPr>
          <p:spPr bwMode="auto">
            <a:xfrm>
              <a:off x="-1267" y="345103"/>
              <a:ext cx="8005729" cy="755469"/>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Mindre sammenstøt med innredning på flere dyr. Tendens til å skli ved reising.</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kstboks 2">
              <a:extLst>
                <a:ext uri="{FF2B5EF4-FFF2-40B4-BE49-F238E27FC236}">
                  <a16:creationId xmlns:a16="http://schemas.microsoft.com/office/drawing/2014/main" id="{70562AF1-1E69-4FE3-9AC8-BFD0F1AA28CF}"/>
                </a:ext>
              </a:extLst>
            </p:cNvPr>
            <p:cNvSpPr txBox="1">
              <a:spLocks noChangeArrowheads="1"/>
            </p:cNvSpPr>
            <p:nvPr/>
          </p:nvSpPr>
          <p:spPr bwMode="auto">
            <a:xfrm>
              <a:off x="-634" y="974741"/>
              <a:ext cx="8005096" cy="667033"/>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Dyra har store problemer med å reise seg uten sammenstøt med innredning og/eller underlaget er så glatt at dyret har store utfordringer med å få reist seg.</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6423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264643-9E50-4534-8C56-E40B91FEDFDD}"/>
              </a:ext>
            </a:extLst>
          </p:cNvPr>
          <p:cNvSpPr>
            <a:spLocks noGrp="1"/>
          </p:cNvSpPr>
          <p:nvPr>
            <p:ph type="title"/>
          </p:nvPr>
        </p:nvSpPr>
        <p:spPr>
          <a:xfrm>
            <a:off x="219267" y="205978"/>
            <a:ext cx="8705466" cy="745592"/>
          </a:xfrm>
        </p:spPr>
        <p:txBody>
          <a:bodyPr anchor="b">
            <a:normAutofit fontScale="90000"/>
          </a:bodyPr>
          <a:lstStyle/>
          <a:p>
            <a:r>
              <a:rPr lang="nb-NO"/>
              <a:t>Er dyra jevnt</a:t>
            </a:r>
            <a:br>
              <a:rPr lang="nb-NO"/>
            </a:br>
            <a:r>
              <a:rPr lang="nb-NO"/>
              <a:t>over reine?</a:t>
            </a:r>
          </a:p>
        </p:txBody>
      </p:sp>
      <p:grpSp>
        <p:nvGrpSpPr>
          <p:cNvPr id="6" name="Gruppe 5" descr="P251#y1">
            <a:extLst>
              <a:ext uri="{FF2B5EF4-FFF2-40B4-BE49-F238E27FC236}">
                <a16:creationId xmlns:a16="http://schemas.microsoft.com/office/drawing/2014/main" id="{C6C0D3E7-452A-485B-8C41-D30F3FD4D8A1}"/>
              </a:ext>
            </a:extLst>
          </p:cNvPr>
          <p:cNvGrpSpPr/>
          <p:nvPr/>
        </p:nvGrpSpPr>
        <p:grpSpPr>
          <a:xfrm>
            <a:off x="3347865" y="140484"/>
            <a:ext cx="5611124" cy="4862532"/>
            <a:chOff x="0" y="0"/>
            <a:chExt cx="5714365" cy="6783970"/>
          </a:xfrm>
        </p:grpSpPr>
        <p:grpSp>
          <p:nvGrpSpPr>
            <p:cNvPr id="8" name="Gruppe 7">
              <a:extLst>
                <a:ext uri="{FF2B5EF4-FFF2-40B4-BE49-F238E27FC236}">
                  <a16:creationId xmlns:a16="http://schemas.microsoft.com/office/drawing/2014/main" id="{B3FB0E72-464E-4432-B1E2-0C438D570F93}"/>
                </a:ext>
              </a:extLst>
            </p:cNvPr>
            <p:cNvGrpSpPr/>
            <p:nvPr/>
          </p:nvGrpSpPr>
          <p:grpSpPr>
            <a:xfrm>
              <a:off x="0" y="0"/>
              <a:ext cx="5712460" cy="2498756"/>
              <a:chOff x="0" y="0"/>
              <a:chExt cx="5712460" cy="2498756"/>
            </a:xfrm>
          </p:grpSpPr>
          <p:sp>
            <p:nvSpPr>
              <p:cNvPr id="37" name="Tekstboks 2">
                <a:extLst>
                  <a:ext uri="{FF2B5EF4-FFF2-40B4-BE49-F238E27FC236}">
                    <a16:creationId xmlns:a16="http://schemas.microsoft.com/office/drawing/2014/main" id="{D89CC311-AD24-427A-8E22-D54C51B076F1}"/>
                  </a:ext>
                </a:extLst>
              </p:cNvPr>
              <p:cNvSpPr txBox="1">
                <a:spLocks noChangeArrowheads="1"/>
              </p:cNvSpPr>
              <p:nvPr/>
            </p:nvSpPr>
            <p:spPr bwMode="auto">
              <a:xfrm>
                <a:off x="0" y="0"/>
                <a:ext cx="5712460" cy="2498756"/>
              </a:xfrm>
              <a:prstGeom prst="rect">
                <a:avLst/>
              </a:prstGeom>
              <a:solidFill>
                <a:srgbClr val="70AD47">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Ja, tilfredsstillende</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Ingen, eller lite møkk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grpSp>
            <p:nvGrpSpPr>
              <p:cNvPr id="38" name="Gruppe 37">
                <a:extLst>
                  <a:ext uri="{FF2B5EF4-FFF2-40B4-BE49-F238E27FC236}">
                    <a16:creationId xmlns:a16="http://schemas.microsoft.com/office/drawing/2014/main" id="{97BA3ACF-6882-456B-A67C-B247978EE301}"/>
                  </a:ext>
                </a:extLst>
              </p:cNvPr>
              <p:cNvGrpSpPr/>
              <p:nvPr/>
            </p:nvGrpSpPr>
            <p:grpSpPr>
              <a:xfrm>
                <a:off x="1587186" y="93364"/>
                <a:ext cx="4025753" cy="717028"/>
                <a:chOff x="0" y="0"/>
                <a:chExt cx="4313895" cy="781502"/>
              </a:xfrm>
            </p:grpSpPr>
            <p:pic>
              <p:nvPicPr>
                <p:cNvPr id="43" name="Picture 3">
                  <a:extLst>
                    <a:ext uri="{FF2B5EF4-FFF2-40B4-BE49-F238E27FC236}">
                      <a16:creationId xmlns:a16="http://schemas.microsoft.com/office/drawing/2014/main" id="{FF337C85-59E6-430A-A774-C4782ED4E0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55" b="49133"/>
                <a:stretch/>
              </p:blipFill>
              <p:spPr bwMode="auto">
                <a:xfrm>
                  <a:off x="0" y="0"/>
                  <a:ext cx="4313895" cy="781502"/>
                </a:xfrm>
                <a:prstGeom prst="rect">
                  <a:avLst/>
                </a:prstGeom>
                <a:noFill/>
                <a:ln w="57150">
                  <a:solidFill>
                    <a:srgbClr val="70AD47">
                      <a:lumMod val="20000"/>
                      <a:lumOff val="80000"/>
                    </a:srgbClr>
                  </a:solidFill>
                </a:ln>
                <a:extLst>
                  <a:ext uri="{909E8E84-426E-40DD-AFC4-6F175D3DCCD1}">
                    <a14:hiddenFill xmlns:a14="http://schemas.microsoft.com/office/drawing/2010/main">
                      <a:solidFill>
                        <a:srgbClr val="FFFFFF"/>
                      </a:solidFill>
                    </a14:hiddenFill>
                  </a:ext>
                </a:extLst>
              </p:spPr>
            </p:pic>
            <p:grpSp>
              <p:nvGrpSpPr>
                <p:cNvPr id="44" name="Group 46">
                  <a:extLst>
                    <a:ext uri="{FF2B5EF4-FFF2-40B4-BE49-F238E27FC236}">
                      <a16:creationId xmlns:a16="http://schemas.microsoft.com/office/drawing/2014/main" id="{66BC4495-98ED-4CC7-B00B-7E468CF824DF}"/>
                    </a:ext>
                  </a:extLst>
                </p:cNvPr>
                <p:cNvGrpSpPr/>
                <p:nvPr/>
              </p:nvGrpSpPr>
              <p:grpSpPr>
                <a:xfrm>
                  <a:off x="732266" y="576731"/>
                  <a:ext cx="3512816" cy="158942"/>
                  <a:chOff x="732267" y="576731"/>
                  <a:chExt cx="3581400" cy="158942"/>
                </a:xfrm>
              </p:grpSpPr>
              <p:sp>
                <p:nvSpPr>
                  <p:cNvPr id="45" name="Rectangle 47">
                    <a:extLst>
                      <a:ext uri="{FF2B5EF4-FFF2-40B4-BE49-F238E27FC236}">
                        <a16:creationId xmlns:a16="http://schemas.microsoft.com/office/drawing/2014/main" id="{292AEF4A-DC08-4D04-A7C2-68FB60A2A7A6}"/>
                      </a:ext>
                    </a:extLst>
                  </p:cNvPr>
                  <p:cNvSpPr/>
                  <p:nvPr/>
                </p:nvSpPr>
                <p:spPr>
                  <a:xfrm>
                    <a:off x="732267" y="606133"/>
                    <a:ext cx="99059" cy="129540"/>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 name="Rectangle 48">
                    <a:extLst>
                      <a:ext uri="{FF2B5EF4-FFF2-40B4-BE49-F238E27FC236}">
                        <a16:creationId xmlns:a16="http://schemas.microsoft.com/office/drawing/2014/main" id="{A18D402D-3636-43C7-B7FF-15AC670A5D3B}"/>
                      </a:ext>
                    </a:extLst>
                  </p:cNvPr>
                  <p:cNvSpPr/>
                  <p:nvPr/>
                </p:nvSpPr>
                <p:spPr>
                  <a:xfrm>
                    <a:off x="1566451" y="586531"/>
                    <a:ext cx="109425" cy="142791"/>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 name="Rectangle 49">
                    <a:extLst>
                      <a:ext uri="{FF2B5EF4-FFF2-40B4-BE49-F238E27FC236}">
                        <a16:creationId xmlns:a16="http://schemas.microsoft.com/office/drawing/2014/main" id="{CEA770CC-799F-44F9-BC23-71469191D4FB}"/>
                      </a:ext>
                    </a:extLst>
                  </p:cNvPr>
                  <p:cNvSpPr/>
                  <p:nvPr/>
                </p:nvSpPr>
                <p:spPr>
                  <a:xfrm>
                    <a:off x="2435577" y="576731"/>
                    <a:ext cx="115329" cy="143702"/>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 name="Rectangle 50">
                    <a:extLst>
                      <a:ext uri="{FF2B5EF4-FFF2-40B4-BE49-F238E27FC236}">
                        <a16:creationId xmlns:a16="http://schemas.microsoft.com/office/drawing/2014/main" id="{04C968A7-EA57-479A-87A2-36C1743EAFFD}"/>
                      </a:ext>
                    </a:extLst>
                  </p:cNvPr>
                  <p:cNvSpPr/>
                  <p:nvPr/>
                </p:nvSpPr>
                <p:spPr>
                  <a:xfrm>
                    <a:off x="3329863" y="581811"/>
                    <a:ext cx="112583" cy="151322"/>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 name="Rectangle 51">
                    <a:extLst>
                      <a:ext uri="{FF2B5EF4-FFF2-40B4-BE49-F238E27FC236}">
                        <a16:creationId xmlns:a16="http://schemas.microsoft.com/office/drawing/2014/main" id="{0EF40F1A-D757-4D82-AC08-6B1249B52968}"/>
                      </a:ext>
                    </a:extLst>
                  </p:cNvPr>
                  <p:cNvSpPr/>
                  <p:nvPr/>
                </p:nvSpPr>
                <p:spPr>
                  <a:xfrm>
                    <a:off x="4059975" y="581115"/>
                    <a:ext cx="253692" cy="154557"/>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39" name="Gruppe 38">
                <a:extLst>
                  <a:ext uri="{FF2B5EF4-FFF2-40B4-BE49-F238E27FC236}">
                    <a16:creationId xmlns:a16="http://schemas.microsoft.com/office/drawing/2014/main" id="{FB2F4363-5613-42D9-8745-748C96BD5061}"/>
                  </a:ext>
                </a:extLst>
              </p:cNvPr>
              <p:cNvGrpSpPr>
                <a:grpSpLocks/>
              </p:cNvGrpSpPr>
              <p:nvPr/>
            </p:nvGrpSpPr>
            <p:grpSpPr>
              <a:xfrm>
                <a:off x="1855960" y="896293"/>
                <a:ext cx="3499416" cy="1150671"/>
                <a:chOff x="0" y="0"/>
                <a:chExt cx="4290061" cy="1417321"/>
              </a:xfrm>
            </p:grpSpPr>
            <p:pic>
              <p:nvPicPr>
                <p:cNvPr id="40" name="Picture 90">
                  <a:extLst>
                    <a:ext uri="{FF2B5EF4-FFF2-40B4-BE49-F238E27FC236}">
                      <a16:creationId xmlns:a16="http://schemas.microsoft.com/office/drawing/2014/main" id="{D31B32DB-4384-4450-903C-68878A64592C}"/>
                    </a:ext>
                  </a:extLst>
                </p:cNvPr>
                <p:cNvPicPr>
                  <a:picLocks noChangeAspect="1"/>
                </p:cNvPicPr>
                <p:nvPr/>
              </p:nvPicPr>
              <p:blipFill rotWithShape="1">
                <a:blip r:embed="rId4"/>
                <a:srcRect l="79498" t="25966" b="52280"/>
                <a:stretch/>
              </p:blipFill>
              <p:spPr>
                <a:xfrm>
                  <a:off x="0" y="0"/>
                  <a:ext cx="1008113" cy="1417321"/>
                </a:xfrm>
                <a:prstGeom prst="rect">
                  <a:avLst/>
                </a:prstGeom>
              </p:spPr>
            </p:pic>
            <p:pic>
              <p:nvPicPr>
                <p:cNvPr id="41" name="Picture 91">
                  <a:extLst>
                    <a:ext uri="{FF2B5EF4-FFF2-40B4-BE49-F238E27FC236}">
                      <a16:creationId xmlns:a16="http://schemas.microsoft.com/office/drawing/2014/main" id="{7074B881-AFD7-4701-9B98-4A71B6D42B36}"/>
                    </a:ext>
                  </a:extLst>
                </p:cNvPr>
                <p:cNvPicPr>
                  <a:picLocks noChangeAspect="1"/>
                </p:cNvPicPr>
                <p:nvPr/>
              </p:nvPicPr>
              <p:blipFill rotWithShape="1">
                <a:blip r:embed="rId4"/>
                <a:srcRect l="26964" t="25966" r="29955" b="52280"/>
                <a:stretch/>
              </p:blipFill>
              <p:spPr>
                <a:xfrm>
                  <a:off x="1089659" y="0"/>
                  <a:ext cx="2118361" cy="1417321"/>
                </a:xfrm>
                <a:prstGeom prst="rect">
                  <a:avLst/>
                </a:prstGeom>
              </p:spPr>
            </p:pic>
            <p:pic>
              <p:nvPicPr>
                <p:cNvPr id="42" name="Picture 93">
                  <a:extLst>
                    <a:ext uri="{FF2B5EF4-FFF2-40B4-BE49-F238E27FC236}">
                      <a16:creationId xmlns:a16="http://schemas.microsoft.com/office/drawing/2014/main" id="{D4BE44B2-F817-4D70-99DF-880F7E56ED3F}"/>
                    </a:ext>
                  </a:extLst>
                </p:cNvPr>
                <p:cNvPicPr>
                  <a:picLocks noChangeAspect="1"/>
                </p:cNvPicPr>
                <p:nvPr/>
              </p:nvPicPr>
              <p:blipFill rotWithShape="1">
                <a:blip r:embed="rId4"/>
                <a:srcRect t="51696" r="79544" b="26901"/>
                <a:stretch/>
              </p:blipFill>
              <p:spPr>
                <a:xfrm>
                  <a:off x="3284221" y="7620"/>
                  <a:ext cx="1005840" cy="1394461"/>
                </a:xfrm>
                <a:prstGeom prst="rect">
                  <a:avLst/>
                </a:prstGeom>
              </p:spPr>
            </p:pic>
          </p:grpSp>
        </p:grpSp>
        <p:grpSp>
          <p:nvGrpSpPr>
            <p:cNvPr id="9" name="Gruppe 8">
              <a:extLst>
                <a:ext uri="{FF2B5EF4-FFF2-40B4-BE49-F238E27FC236}">
                  <a16:creationId xmlns:a16="http://schemas.microsoft.com/office/drawing/2014/main" id="{0059D04C-C53E-48D0-A5C6-74D24EEC5E6D}"/>
                </a:ext>
              </a:extLst>
            </p:cNvPr>
            <p:cNvGrpSpPr/>
            <p:nvPr/>
          </p:nvGrpSpPr>
          <p:grpSpPr>
            <a:xfrm>
              <a:off x="0" y="2172832"/>
              <a:ext cx="5714365" cy="2772137"/>
              <a:chOff x="0" y="0"/>
              <a:chExt cx="5714365" cy="2772137"/>
            </a:xfrm>
          </p:grpSpPr>
          <p:sp>
            <p:nvSpPr>
              <p:cNvPr id="24" name="Tekstboks 2">
                <a:extLst>
                  <a:ext uri="{FF2B5EF4-FFF2-40B4-BE49-F238E27FC236}">
                    <a16:creationId xmlns:a16="http://schemas.microsoft.com/office/drawing/2014/main" id="{A5460BE2-EA5A-46F8-8954-F924ED7B3E4C}"/>
                  </a:ext>
                </a:extLst>
              </p:cNvPr>
              <p:cNvSpPr txBox="1">
                <a:spLocks noChangeArrowheads="1"/>
              </p:cNvSpPr>
              <p:nvPr/>
            </p:nvSpPr>
            <p:spPr bwMode="auto">
              <a:xfrm>
                <a:off x="0" y="0"/>
                <a:ext cx="5714365" cy="2772137"/>
              </a:xfrm>
              <a:prstGeom prst="rect">
                <a:avLst/>
              </a:prstGeom>
              <a:solidFill>
                <a:srgbClr val="FFC000">
                  <a:lumMod val="20000"/>
                  <a:lumOff val="8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 Bør forbedres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Flere dyr med møkkete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rumpe, lår, bein, jur og/</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eller buk (mer enn 1 av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10 dyr og 20-50 % av ett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eller flere områder dekket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med tynt lag med gammel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møkk)</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5" name="Gruppe 24">
                <a:extLst>
                  <a:ext uri="{FF2B5EF4-FFF2-40B4-BE49-F238E27FC236}">
                    <a16:creationId xmlns:a16="http://schemas.microsoft.com/office/drawing/2014/main" id="{6F8C9AA3-77FC-4135-A82F-571E978D6977}"/>
                  </a:ext>
                </a:extLst>
              </p:cNvPr>
              <p:cNvGrpSpPr/>
              <p:nvPr/>
            </p:nvGrpSpPr>
            <p:grpSpPr>
              <a:xfrm>
                <a:off x="1578132" y="111470"/>
                <a:ext cx="4031069" cy="725888"/>
                <a:chOff x="0" y="0"/>
                <a:chExt cx="4341532" cy="780797"/>
              </a:xfrm>
            </p:grpSpPr>
            <p:pic>
              <p:nvPicPr>
                <p:cNvPr id="30" name="Picture 2">
                  <a:extLst>
                    <a:ext uri="{FF2B5EF4-FFF2-40B4-BE49-F238E27FC236}">
                      <a16:creationId xmlns:a16="http://schemas.microsoft.com/office/drawing/2014/main" id="{8B24394D-FD2D-4D93-8F28-20454649B1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133" b="24567"/>
                <a:stretch/>
              </p:blipFill>
              <p:spPr bwMode="auto">
                <a:xfrm>
                  <a:off x="0" y="0"/>
                  <a:ext cx="4341532" cy="780797"/>
                </a:xfrm>
                <a:prstGeom prst="rect">
                  <a:avLst/>
                </a:prstGeom>
                <a:noFill/>
                <a:ln w="57150">
                  <a:solidFill>
                    <a:srgbClr val="FFC000">
                      <a:lumMod val="20000"/>
                      <a:lumOff val="80000"/>
                    </a:srgbClr>
                  </a:solidFill>
                </a:ln>
                <a:extLst>
                  <a:ext uri="{909E8E84-426E-40DD-AFC4-6F175D3DCCD1}">
                    <a14:hiddenFill xmlns:a14="http://schemas.microsoft.com/office/drawing/2010/main">
                      <a:solidFill>
                        <a:srgbClr val="FFFFFF"/>
                      </a:solidFill>
                    </a14:hiddenFill>
                  </a:ext>
                </a:extLst>
              </p:spPr>
            </p:pic>
            <p:grpSp>
              <p:nvGrpSpPr>
                <p:cNvPr id="31" name="Group 52">
                  <a:extLst>
                    <a:ext uri="{FF2B5EF4-FFF2-40B4-BE49-F238E27FC236}">
                      <a16:creationId xmlns:a16="http://schemas.microsoft.com/office/drawing/2014/main" id="{EF7B240F-AE29-4EB7-A3C1-FF5EEEEEDC9C}"/>
                    </a:ext>
                  </a:extLst>
                </p:cNvPr>
                <p:cNvGrpSpPr/>
                <p:nvPr/>
              </p:nvGrpSpPr>
              <p:grpSpPr>
                <a:xfrm>
                  <a:off x="736375" y="556449"/>
                  <a:ext cx="3512816" cy="158942"/>
                  <a:chOff x="736376" y="556449"/>
                  <a:chExt cx="3581400" cy="158942"/>
                </a:xfrm>
              </p:grpSpPr>
              <p:sp>
                <p:nvSpPr>
                  <p:cNvPr id="32" name="Rectangle 53">
                    <a:extLst>
                      <a:ext uri="{FF2B5EF4-FFF2-40B4-BE49-F238E27FC236}">
                        <a16:creationId xmlns:a16="http://schemas.microsoft.com/office/drawing/2014/main" id="{9F0BA112-A5E0-4828-9501-D43AFF029EB7}"/>
                      </a:ext>
                    </a:extLst>
                  </p:cNvPr>
                  <p:cNvSpPr/>
                  <p:nvPr/>
                </p:nvSpPr>
                <p:spPr>
                  <a:xfrm>
                    <a:off x="736376" y="585851"/>
                    <a:ext cx="99059" cy="129540"/>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ectangle 54">
                    <a:extLst>
                      <a:ext uri="{FF2B5EF4-FFF2-40B4-BE49-F238E27FC236}">
                        <a16:creationId xmlns:a16="http://schemas.microsoft.com/office/drawing/2014/main" id="{4F23456D-A74B-4831-A221-CFE49FA45F98}"/>
                      </a:ext>
                    </a:extLst>
                  </p:cNvPr>
                  <p:cNvSpPr/>
                  <p:nvPr/>
                </p:nvSpPr>
                <p:spPr>
                  <a:xfrm>
                    <a:off x="1570560" y="566249"/>
                    <a:ext cx="109425" cy="142791"/>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Rectangle 55">
                    <a:extLst>
                      <a:ext uri="{FF2B5EF4-FFF2-40B4-BE49-F238E27FC236}">
                        <a16:creationId xmlns:a16="http://schemas.microsoft.com/office/drawing/2014/main" id="{56C10B32-5535-4F41-8DCC-9971ACD88563}"/>
                      </a:ext>
                    </a:extLst>
                  </p:cNvPr>
                  <p:cNvSpPr/>
                  <p:nvPr/>
                </p:nvSpPr>
                <p:spPr>
                  <a:xfrm>
                    <a:off x="2439686" y="556449"/>
                    <a:ext cx="115329" cy="143702"/>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Rectangle 56">
                    <a:extLst>
                      <a:ext uri="{FF2B5EF4-FFF2-40B4-BE49-F238E27FC236}">
                        <a16:creationId xmlns:a16="http://schemas.microsoft.com/office/drawing/2014/main" id="{9EAEB7B8-143F-4AEE-ADB2-2B9A0412FF78}"/>
                      </a:ext>
                    </a:extLst>
                  </p:cNvPr>
                  <p:cNvSpPr/>
                  <p:nvPr/>
                </p:nvSpPr>
                <p:spPr>
                  <a:xfrm>
                    <a:off x="3333972" y="561529"/>
                    <a:ext cx="112583" cy="151322"/>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Rectangle 57">
                    <a:extLst>
                      <a:ext uri="{FF2B5EF4-FFF2-40B4-BE49-F238E27FC236}">
                        <a16:creationId xmlns:a16="http://schemas.microsoft.com/office/drawing/2014/main" id="{A8313960-48EE-4EC0-9FE9-81C789EE68B2}"/>
                      </a:ext>
                    </a:extLst>
                  </p:cNvPr>
                  <p:cNvSpPr/>
                  <p:nvPr/>
                </p:nvSpPr>
                <p:spPr>
                  <a:xfrm>
                    <a:off x="4064084" y="560833"/>
                    <a:ext cx="253692" cy="154557"/>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26" name="Gruppe 25">
                <a:extLst>
                  <a:ext uri="{FF2B5EF4-FFF2-40B4-BE49-F238E27FC236}">
                    <a16:creationId xmlns:a16="http://schemas.microsoft.com/office/drawing/2014/main" id="{F90AFA17-CF18-49ED-89F1-23F98F5C65E5}"/>
                  </a:ext>
                </a:extLst>
              </p:cNvPr>
              <p:cNvGrpSpPr>
                <a:grpSpLocks/>
              </p:cNvGrpSpPr>
              <p:nvPr/>
            </p:nvGrpSpPr>
            <p:grpSpPr>
              <a:xfrm>
                <a:off x="1846907" y="896293"/>
                <a:ext cx="3522979" cy="1158240"/>
                <a:chOff x="0" y="0"/>
                <a:chExt cx="4311968" cy="1478342"/>
              </a:xfrm>
            </p:grpSpPr>
            <p:pic>
              <p:nvPicPr>
                <p:cNvPr id="27" name="Picture 7">
                  <a:extLst>
                    <a:ext uri="{FF2B5EF4-FFF2-40B4-BE49-F238E27FC236}">
                      <a16:creationId xmlns:a16="http://schemas.microsoft.com/office/drawing/2014/main" id="{55CAF268-0B46-4F9F-AE48-35B970B5E5BF}"/>
                    </a:ext>
                  </a:extLst>
                </p:cNvPr>
                <p:cNvPicPr>
                  <a:picLocks noChangeAspect="1"/>
                </p:cNvPicPr>
                <p:nvPr/>
              </p:nvPicPr>
              <p:blipFill rotWithShape="1">
                <a:blip r:embed="rId5"/>
                <a:srcRect t="50952" r="27884"/>
                <a:stretch/>
              </p:blipFill>
              <p:spPr>
                <a:xfrm>
                  <a:off x="3297046" y="1934"/>
                  <a:ext cx="1014922" cy="1474442"/>
                </a:xfrm>
                <a:prstGeom prst="rect">
                  <a:avLst/>
                </a:prstGeom>
                <a:ln w="76200">
                  <a:noFill/>
                </a:ln>
              </p:spPr>
            </p:pic>
            <p:pic>
              <p:nvPicPr>
                <p:cNvPr id="28" name="Picture 92">
                  <a:extLst>
                    <a:ext uri="{FF2B5EF4-FFF2-40B4-BE49-F238E27FC236}">
                      <a16:creationId xmlns:a16="http://schemas.microsoft.com/office/drawing/2014/main" id="{80E06736-8BD8-4DAF-B9F9-F9D52E3CEC17}"/>
                    </a:ext>
                  </a:extLst>
                </p:cNvPr>
                <p:cNvPicPr>
                  <a:picLocks noChangeAspect="1"/>
                </p:cNvPicPr>
                <p:nvPr/>
              </p:nvPicPr>
              <p:blipFill rotWithShape="1">
                <a:blip r:embed="rId4"/>
                <a:srcRect l="79653" t="51930" r="666" b="25965"/>
                <a:stretch/>
              </p:blipFill>
              <p:spPr>
                <a:xfrm>
                  <a:off x="0" y="7620"/>
                  <a:ext cx="982981" cy="1462861"/>
                </a:xfrm>
                <a:prstGeom prst="rect">
                  <a:avLst/>
                </a:prstGeom>
              </p:spPr>
            </p:pic>
            <p:pic>
              <p:nvPicPr>
                <p:cNvPr id="29" name="Picture 95">
                  <a:extLst>
                    <a:ext uri="{FF2B5EF4-FFF2-40B4-BE49-F238E27FC236}">
                      <a16:creationId xmlns:a16="http://schemas.microsoft.com/office/drawing/2014/main" id="{52C6FA34-C705-415C-8E93-02EB8B526704}"/>
                    </a:ext>
                  </a:extLst>
                </p:cNvPr>
                <p:cNvPicPr>
                  <a:picLocks noChangeAspect="1"/>
                </p:cNvPicPr>
                <p:nvPr/>
              </p:nvPicPr>
              <p:blipFill rotWithShape="1">
                <a:blip r:embed="rId4"/>
                <a:srcRect l="26963" t="51696" r="29801" b="25965"/>
                <a:stretch/>
              </p:blipFill>
              <p:spPr>
                <a:xfrm>
                  <a:off x="1063799" y="0"/>
                  <a:ext cx="2159462" cy="1478342"/>
                </a:xfrm>
                <a:prstGeom prst="rect">
                  <a:avLst/>
                </a:prstGeom>
              </p:spPr>
            </p:pic>
          </p:grpSp>
        </p:grpSp>
        <p:grpSp>
          <p:nvGrpSpPr>
            <p:cNvPr id="10" name="Gruppe 9">
              <a:extLst>
                <a:ext uri="{FF2B5EF4-FFF2-40B4-BE49-F238E27FC236}">
                  <a16:creationId xmlns:a16="http://schemas.microsoft.com/office/drawing/2014/main" id="{9003107C-DE68-4043-B65D-CDADBF2FCD19}"/>
                </a:ext>
              </a:extLst>
            </p:cNvPr>
            <p:cNvGrpSpPr/>
            <p:nvPr/>
          </p:nvGrpSpPr>
          <p:grpSpPr>
            <a:xfrm>
              <a:off x="0" y="4363471"/>
              <a:ext cx="5714365" cy="2420499"/>
              <a:chOff x="0" y="-299"/>
              <a:chExt cx="5714365" cy="2420499"/>
            </a:xfrm>
          </p:grpSpPr>
          <p:sp>
            <p:nvSpPr>
              <p:cNvPr id="11" name="Tekstboks 2">
                <a:extLst>
                  <a:ext uri="{FF2B5EF4-FFF2-40B4-BE49-F238E27FC236}">
                    <a16:creationId xmlns:a16="http://schemas.microsoft.com/office/drawing/2014/main" id="{ABC30652-1085-428A-AAB8-BD77D57CB9F3}"/>
                  </a:ext>
                </a:extLst>
              </p:cNvPr>
              <p:cNvSpPr txBox="1">
                <a:spLocks noChangeArrowheads="1"/>
              </p:cNvSpPr>
              <p:nvPr/>
            </p:nvSpPr>
            <p:spPr bwMode="auto">
              <a:xfrm>
                <a:off x="0" y="-299"/>
                <a:ext cx="5714365" cy="2420499"/>
              </a:xfrm>
              <a:prstGeom prst="rect">
                <a:avLst/>
              </a:prstGeom>
              <a:solidFill>
                <a:srgbClr val="ED7D31">
                  <a:lumMod val="40000"/>
                  <a:lumOff val="60000"/>
                </a:srgbClr>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3: Må utbedres</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Gjennomgående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møkkete dyr rumpe, lår,</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bein, jur, og/eller buk</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(mer enn 1 av 10 dyr er dekket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av tjukt lag med gammel møkk </a:t>
                </a:r>
                <a:endParaRPr kumimoji="0" lang="nb-NO" sz="1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som når inn til skinnet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på &gt;50 % av ett eller flere </a:t>
                </a: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av viste områder)</a:t>
                </a:r>
                <a:br>
                  <a:rPr kumimoji="0" lang="nb-NO" sz="1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br>
                <a:br>
                  <a:rPr kumimoji="0" lang="nb-NO" sz="1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br>
                <a:br>
                  <a:rPr kumimoji="0" lang="nb-NO" sz="1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br>
                <a:endParaRPr kumimoji="0" lang="nb-NO" sz="1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br>
                  <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endParaRPr kumimoji="0" lang="nb-NO"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uppe 11">
                <a:extLst>
                  <a:ext uri="{FF2B5EF4-FFF2-40B4-BE49-F238E27FC236}">
                    <a16:creationId xmlns:a16="http://schemas.microsoft.com/office/drawing/2014/main" id="{66F474C3-341D-45DB-855E-1101F134EC22}"/>
                  </a:ext>
                </a:extLst>
              </p:cNvPr>
              <p:cNvGrpSpPr/>
              <p:nvPr/>
            </p:nvGrpSpPr>
            <p:grpSpPr>
              <a:xfrm>
                <a:off x="1605293" y="75257"/>
                <a:ext cx="4031069" cy="770185"/>
                <a:chOff x="0" y="0"/>
                <a:chExt cx="4334183" cy="831843"/>
              </a:xfrm>
            </p:grpSpPr>
            <p:pic>
              <p:nvPicPr>
                <p:cNvPr id="17" name="Picture 4">
                  <a:extLst>
                    <a:ext uri="{FF2B5EF4-FFF2-40B4-BE49-F238E27FC236}">
                      <a16:creationId xmlns:a16="http://schemas.microsoft.com/office/drawing/2014/main" id="{D63B9F1C-E22E-45DA-8F2D-ADC35DECB1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832"/>
                <a:stretch/>
              </p:blipFill>
              <p:spPr bwMode="auto">
                <a:xfrm>
                  <a:off x="0" y="0"/>
                  <a:ext cx="4334183" cy="831843"/>
                </a:xfrm>
                <a:prstGeom prst="rect">
                  <a:avLst/>
                </a:prstGeom>
                <a:noFill/>
                <a:ln w="57150">
                  <a:solidFill>
                    <a:srgbClr val="ED7D31">
                      <a:lumMod val="40000"/>
                      <a:lumOff val="60000"/>
                    </a:srgbClr>
                  </a:solidFill>
                </a:ln>
                <a:extLst>
                  <a:ext uri="{909E8E84-426E-40DD-AFC4-6F175D3DCCD1}">
                    <a14:hiddenFill xmlns:a14="http://schemas.microsoft.com/office/drawing/2010/main">
                      <a:solidFill>
                        <a:srgbClr val="FFFFFF"/>
                      </a:solidFill>
                    </a14:hiddenFill>
                  </a:ext>
                </a:extLst>
              </p:spPr>
            </p:pic>
            <p:grpSp>
              <p:nvGrpSpPr>
                <p:cNvPr id="18" name="Group 58">
                  <a:extLst>
                    <a:ext uri="{FF2B5EF4-FFF2-40B4-BE49-F238E27FC236}">
                      <a16:creationId xmlns:a16="http://schemas.microsoft.com/office/drawing/2014/main" id="{EA513808-B212-4CC2-B513-3977A9B7E611}"/>
                    </a:ext>
                  </a:extLst>
                </p:cNvPr>
                <p:cNvGrpSpPr/>
                <p:nvPr/>
              </p:nvGrpSpPr>
              <p:grpSpPr>
                <a:xfrm>
                  <a:off x="741905" y="597947"/>
                  <a:ext cx="3512816" cy="158942"/>
                  <a:chOff x="741906" y="597947"/>
                  <a:chExt cx="3581400" cy="158942"/>
                </a:xfrm>
              </p:grpSpPr>
              <p:sp>
                <p:nvSpPr>
                  <p:cNvPr id="19" name="Rectangle 59">
                    <a:extLst>
                      <a:ext uri="{FF2B5EF4-FFF2-40B4-BE49-F238E27FC236}">
                        <a16:creationId xmlns:a16="http://schemas.microsoft.com/office/drawing/2014/main" id="{820DDF93-85CB-4343-AF50-9154D186ECE7}"/>
                      </a:ext>
                    </a:extLst>
                  </p:cNvPr>
                  <p:cNvSpPr/>
                  <p:nvPr/>
                </p:nvSpPr>
                <p:spPr>
                  <a:xfrm>
                    <a:off x="741906" y="627349"/>
                    <a:ext cx="99059" cy="129540"/>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Rectangle 60">
                    <a:extLst>
                      <a:ext uri="{FF2B5EF4-FFF2-40B4-BE49-F238E27FC236}">
                        <a16:creationId xmlns:a16="http://schemas.microsoft.com/office/drawing/2014/main" id="{A4EA8E5C-2637-4108-B73C-DBE82A32D132}"/>
                      </a:ext>
                    </a:extLst>
                  </p:cNvPr>
                  <p:cNvSpPr/>
                  <p:nvPr/>
                </p:nvSpPr>
                <p:spPr>
                  <a:xfrm>
                    <a:off x="1576090" y="607747"/>
                    <a:ext cx="109425" cy="142791"/>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Rectangle 61">
                    <a:extLst>
                      <a:ext uri="{FF2B5EF4-FFF2-40B4-BE49-F238E27FC236}">
                        <a16:creationId xmlns:a16="http://schemas.microsoft.com/office/drawing/2014/main" id="{01BBE1F6-6584-44E9-9CF2-48E9C4C95942}"/>
                      </a:ext>
                    </a:extLst>
                  </p:cNvPr>
                  <p:cNvSpPr/>
                  <p:nvPr/>
                </p:nvSpPr>
                <p:spPr>
                  <a:xfrm>
                    <a:off x="2445216" y="597947"/>
                    <a:ext cx="115329" cy="143702"/>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Rectangle 62">
                    <a:extLst>
                      <a:ext uri="{FF2B5EF4-FFF2-40B4-BE49-F238E27FC236}">
                        <a16:creationId xmlns:a16="http://schemas.microsoft.com/office/drawing/2014/main" id="{ABB91096-5583-42EA-8DE3-83A4434CD97E}"/>
                      </a:ext>
                    </a:extLst>
                  </p:cNvPr>
                  <p:cNvSpPr/>
                  <p:nvPr/>
                </p:nvSpPr>
                <p:spPr>
                  <a:xfrm>
                    <a:off x="3339502" y="603027"/>
                    <a:ext cx="112583" cy="151322"/>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Rectangle 63">
                    <a:extLst>
                      <a:ext uri="{FF2B5EF4-FFF2-40B4-BE49-F238E27FC236}">
                        <a16:creationId xmlns:a16="http://schemas.microsoft.com/office/drawing/2014/main" id="{FE84CCE0-6FAA-4239-A518-5C72D3F68278}"/>
                      </a:ext>
                    </a:extLst>
                  </p:cNvPr>
                  <p:cNvSpPr/>
                  <p:nvPr/>
                </p:nvSpPr>
                <p:spPr>
                  <a:xfrm>
                    <a:off x="4069614" y="602331"/>
                    <a:ext cx="253692" cy="154557"/>
                  </a:xfrm>
                  <a:prstGeom prst="rect">
                    <a:avLst/>
                  </a:prstGeom>
                  <a:solidFill>
                    <a:sysClr val="window" lastClr="FFFFFF"/>
                  </a:solidFill>
                  <a:ln w="12700" cap="flat" cmpd="sng" algn="ctr">
                    <a:solidFill>
                      <a:sysClr val="window" lastClr="FFFFFF"/>
                    </a:solidFill>
                    <a:prstDash val="solid"/>
                    <a:miter lim="800000"/>
                  </a:ln>
                  <a:effectLst/>
                </p:spPr>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3" name="Gruppe 12">
                <a:extLst>
                  <a:ext uri="{FF2B5EF4-FFF2-40B4-BE49-F238E27FC236}">
                    <a16:creationId xmlns:a16="http://schemas.microsoft.com/office/drawing/2014/main" id="{A1C7A232-CCC6-447C-BFDE-B18215BD0370}"/>
                  </a:ext>
                </a:extLst>
              </p:cNvPr>
              <p:cNvGrpSpPr>
                <a:grpSpLocks/>
              </p:cNvGrpSpPr>
              <p:nvPr/>
            </p:nvGrpSpPr>
            <p:grpSpPr>
              <a:xfrm>
                <a:off x="1883121" y="914400"/>
                <a:ext cx="3466466" cy="1135380"/>
                <a:chOff x="0" y="0"/>
                <a:chExt cx="4246245" cy="1390650"/>
              </a:xfrm>
            </p:grpSpPr>
            <p:pic>
              <p:nvPicPr>
                <p:cNvPr id="14" name="Bilde 13">
                  <a:extLst>
                    <a:ext uri="{FF2B5EF4-FFF2-40B4-BE49-F238E27FC236}">
                      <a16:creationId xmlns:a16="http://schemas.microsoft.com/office/drawing/2014/main" id="{8E52AB82-B49F-4DEC-8DDA-55078DA8599F}"/>
                    </a:ext>
                  </a:extLst>
                </p:cNvPr>
                <p:cNvPicPr/>
                <p:nvPr/>
              </p:nvPicPr>
              <p:blipFill rotWithShape="1">
                <a:blip r:embed="rId6"/>
                <a:srcRect t="29321"/>
                <a:stretch/>
              </p:blipFill>
              <p:spPr>
                <a:xfrm>
                  <a:off x="0" y="0"/>
                  <a:ext cx="1466850" cy="1390650"/>
                </a:xfrm>
                <a:prstGeom prst="rect">
                  <a:avLst/>
                </a:prstGeom>
              </p:spPr>
            </p:pic>
            <p:pic>
              <p:nvPicPr>
                <p:cNvPr id="15" name="Bilde 14">
                  <a:extLst>
                    <a:ext uri="{FF2B5EF4-FFF2-40B4-BE49-F238E27FC236}">
                      <a16:creationId xmlns:a16="http://schemas.microsoft.com/office/drawing/2014/main" id="{F8446644-5EAD-4012-8DE9-D5DD00AEE8F0}"/>
                    </a:ext>
                  </a:extLst>
                </p:cNvPr>
                <p:cNvPicPr/>
                <p:nvPr/>
              </p:nvPicPr>
              <p:blipFill rotWithShape="1">
                <a:blip r:embed="rId7"/>
                <a:srcRect l="20806"/>
                <a:stretch/>
              </p:blipFill>
              <p:spPr>
                <a:xfrm>
                  <a:off x="1562100" y="0"/>
                  <a:ext cx="1219200" cy="1390650"/>
                </a:xfrm>
                <a:prstGeom prst="rect">
                  <a:avLst/>
                </a:prstGeom>
              </p:spPr>
            </p:pic>
            <p:pic>
              <p:nvPicPr>
                <p:cNvPr id="16" name="Bilde 15">
                  <a:extLst>
                    <a:ext uri="{FF2B5EF4-FFF2-40B4-BE49-F238E27FC236}">
                      <a16:creationId xmlns:a16="http://schemas.microsoft.com/office/drawing/2014/main" id="{3ADC2039-4B4C-4F94-9978-71F6C6C6374E}"/>
                    </a:ext>
                  </a:extLst>
                </p:cNvPr>
                <p:cNvPicPr/>
                <p:nvPr/>
              </p:nvPicPr>
              <p:blipFill>
                <a:blip r:embed="rId8"/>
                <a:stretch>
                  <a:fillRect/>
                </a:stretch>
              </p:blipFill>
              <p:spPr>
                <a:xfrm>
                  <a:off x="2865120" y="0"/>
                  <a:ext cx="1381125" cy="1390650"/>
                </a:xfrm>
                <a:prstGeom prst="rect">
                  <a:avLst/>
                </a:prstGeom>
              </p:spPr>
            </p:pic>
          </p:grpSp>
        </p:grpSp>
      </p:grpSp>
    </p:spTree>
    <p:extLst>
      <p:ext uri="{BB962C8B-B14F-4D97-AF65-F5344CB8AC3E}">
        <p14:creationId xmlns:p14="http://schemas.microsoft.com/office/powerpoint/2010/main" val="1453916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Avmerking">
            <a:extLst>
              <a:ext uri="{FF2B5EF4-FFF2-40B4-BE49-F238E27FC236}">
                <a16:creationId xmlns:a16="http://schemas.microsoft.com/office/drawing/2014/main" id="{787D7026-BAEB-463D-A538-23F26FE363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8487" y="1167595"/>
            <a:ext cx="3427028" cy="3427028"/>
          </a:xfrm>
          <a:prstGeom prst="rect">
            <a:avLst/>
          </a:prstGeom>
        </p:spPr>
      </p:pic>
      <p:sp>
        <p:nvSpPr>
          <p:cNvPr id="4" name="Tittel 3">
            <a:extLst>
              <a:ext uri="{FF2B5EF4-FFF2-40B4-BE49-F238E27FC236}">
                <a16:creationId xmlns:a16="http://schemas.microsoft.com/office/drawing/2014/main" id="{0E071E11-99C5-4056-854C-EE05541D943C}"/>
              </a:ext>
            </a:extLst>
          </p:cNvPr>
          <p:cNvSpPr>
            <a:spLocks noGrp="1"/>
          </p:cNvSpPr>
          <p:nvPr>
            <p:ph type="title"/>
          </p:nvPr>
        </p:nvSpPr>
        <p:spPr/>
        <p:txBody>
          <a:bodyPr/>
          <a:lstStyle/>
          <a:p>
            <a:r>
              <a:rPr lang="nb-NO"/>
              <a:t>Fôring og helse</a:t>
            </a:r>
          </a:p>
        </p:txBody>
      </p:sp>
    </p:spTree>
    <p:extLst>
      <p:ext uri="{BB962C8B-B14F-4D97-AF65-F5344CB8AC3E}">
        <p14:creationId xmlns:p14="http://schemas.microsoft.com/office/powerpoint/2010/main" val="1851895061"/>
      </p:ext>
    </p:extLst>
  </p:cSld>
  <p:clrMapOvr>
    <a:masterClrMapping/>
  </p:clrMapOvr>
</p:sld>
</file>

<file path=ppt/theme/theme1.xml><?xml version="1.0" encoding="utf-8"?>
<a:theme xmlns:a="http://schemas.openxmlformats.org/drawingml/2006/main" name="Animalia PP-05-DSR_mar2015">
  <a:themeElements>
    <a:clrScheme name="Animalia 2">
      <a:dk1>
        <a:srgbClr val="000000"/>
      </a:dk1>
      <a:lt1>
        <a:srgbClr val="FFFFFF"/>
      </a:lt1>
      <a:dk2>
        <a:srgbClr val="00456C"/>
      </a:dk2>
      <a:lt2>
        <a:srgbClr val="00456C"/>
      </a:lt2>
      <a:accent1>
        <a:srgbClr val="AAB500"/>
      </a:accent1>
      <a:accent2>
        <a:srgbClr val="F39200"/>
      </a:accent2>
      <a:accent3>
        <a:srgbClr val="0095DB"/>
      </a:accent3>
      <a:accent4>
        <a:srgbClr val="D3300E"/>
      </a:accent4>
      <a:accent5>
        <a:srgbClr val="4C5747"/>
      </a:accent5>
      <a:accent6>
        <a:srgbClr val="000000"/>
      </a:accent6>
      <a:hlink>
        <a:srgbClr val="0095DB"/>
      </a:hlink>
      <a:folHlink>
        <a:srgbClr val="F392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sjon7" id="{0FA23D72-00C0-E348-AA67-D6180B209203}" vid="{97D8B3B3-A453-A341-9E3B-C0E721C0AABA}"/>
    </a:ext>
  </a:extLst>
</a:theme>
</file>

<file path=ppt/theme/theme2.xml><?xml version="1.0" encoding="utf-8"?>
<a:theme xmlns:a="http://schemas.openxmlformats.org/drawingml/2006/main" name="1_Animalia PP-05-DSR_mar2015">
  <a:themeElements>
    <a:clrScheme name="Animalia 2">
      <a:dk1>
        <a:srgbClr val="000000"/>
      </a:dk1>
      <a:lt1>
        <a:srgbClr val="FFFFFF"/>
      </a:lt1>
      <a:dk2>
        <a:srgbClr val="00456C"/>
      </a:dk2>
      <a:lt2>
        <a:srgbClr val="00456C"/>
      </a:lt2>
      <a:accent1>
        <a:srgbClr val="AAB500"/>
      </a:accent1>
      <a:accent2>
        <a:srgbClr val="F39200"/>
      </a:accent2>
      <a:accent3>
        <a:srgbClr val="0095DB"/>
      </a:accent3>
      <a:accent4>
        <a:srgbClr val="D3300E"/>
      </a:accent4>
      <a:accent5>
        <a:srgbClr val="4C5747"/>
      </a:accent5>
      <a:accent6>
        <a:srgbClr val="000000"/>
      </a:accent6>
      <a:hlink>
        <a:srgbClr val="0095DB"/>
      </a:hlink>
      <a:folHlink>
        <a:srgbClr val="F392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imalia PPT 16-9 Norsk" id="{0A237CA8-06F0-4F17-BF22-64D4C84A53C5}" vid="{3DCFD170-F543-4569-9540-57E561A5CE63}"/>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3689FC52559C94D99F2CDA4F29DB6A5" ma:contentTypeVersion="6" ma:contentTypeDescription="Opprett et nytt dokument." ma:contentTypeScope="" ma:versionID="af3af71cc3790ee6ed723d0a93ce1c94">
  <xsd:schema xmlns:xsd="http://www.w3.org/2001/XMLSchema" xmlns:xs="http://www.w3.org/2001/XMLSchema" xmlns:p="http://schemas.microsoft.com/office/2006/metadata/properties" xmlns:ns2="c1104714-9ab3-4f93-8769-b751c4971781" xmlns:ns3="e308f38a-3ec2-4717-9175-2a3aa90be024" targetNamespace="http://schemas.microsoft.com/office/2006/metadata/properties" ma:root="true" ma:fieldsID="46110236547b6a6d4af7ead838124d9c" ns2:_="" ns3:_="">
    <xsd:import namespace="c1104714-9ab3-4f93-8769-b751c4971781"/>
    <xsd:import namespace="e308f38a-3ec2-4717-9175-2a3aa90be02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104714-9ab3-4f93-8769-b751c49717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08f38a-3ec2-4717-9175-2a3aa90be024"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8588B0-0924-49A2-B21E-C66E741371D4}">
  <ds:schemaRefs>
    <ds:schemaRef ds:uri="c1104714-9ab3-4f93-8769-b751c4971781"/>
    <ds:schemaRef ds:uri="http://purl.org/dc/dcmitype/"/>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e308f38a-3ec2-4717-9175-2a3aa90be024"/>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131C4ED-B05C-455A-AAE9-0F3D09759236}">
  <ds:schemaRefs>
    <ds:schemaRef ds:uri="http://schemas.microsoft.com/sharepoint/v3/contenttype/forms"/>
  </ds:schemaRefs>
</ds:datastoreItem>
</file>

<file path=customXml/itemProps3.xml><?xml version="1.0" encoding="utf-8"?>
<ds:datastoreItem xmlns:ds="http://schemas.openxmlformats.org/officeDocument/2006/customXml" ds:itemID="{3E1B86A3-94A3-43B6-94C2-8AC86F5B7A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104714-9ab3-4f93-8769-b751c4971781"/>
    <ds:schemaRef ds:uri="e308f38a-3ec2-4717-9175-2a3aa90be0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Animalia PPT 16-9 Norsk</Template>
  <TotalTime>155</TotalTime>
  <Words>2901</Words>
  <Application>Microsoft Office PowerPoint</Application>
  <PresentationFormat>Skjermfremvisning (16:9)</PresentationFormat>
  <Paragraphs>267</Paragraphs>
  <Slides>24</Slides>
  <Notes>23</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24</vt:i4>
      </vt:variant>
    </vt:vector>
  </HeadingPairs>
  <TitlesOfParts>
    <vt:vector size="30" baseType="lpstr">
      <vt:lpstr>Arial</vt:lpstr>
      <vt:lpstr>Calibri</vt:lpstr>
      <vt:lpstr>Lucida Grande</vt:lpstr>
      <vt:lpstr>WordVisi_MSFontService</vt:lpstr>
      <vt:lpstr>Animalia PP-05-DSR_mar2015</vt:lpstr>
      <vt:lpstr>1_Animalia PP-05-DSR_mar2015</vt:lpstr>
      <vt:lpstr>Innhold i dyrevelferdsbesøket </vt:lpstr>
      <vt:lpstr>Innhold i DVP-besøket</vt:lpstr>
      <vt:lpstr>Vurdering</vt:lpstr>
      <vt:lpstr>Adferd og oppstalling</vt:lpstr>
      <vt:lpstr>Er dyra jevnt over tillitsfulle og oppsøkende?  </vt:lpstr>
      <vt:lpstr>Kan alle dyra ligge bekvemt og samtidig?</vt:lpstr>
      <vt:lpstr>Er reisebevegelsen naturlig på de største dyra?</vt:lpstr>
      <vt:lpstr>Er dyra jevnt over reine?</vt:lpstr>
      <vt:lpstr>Fôring og helse</vt:lpstr>
      <vt:lpstr>Har alle dyr jevnt over rett hold?</vt:lpstr>
      <vt:lpstr>Er det tilstrekkelig vanntilgang til alle dyr? </vt:lpstr>
      <vt:lpstr>Er alle dyra jevnt over haltfrie og har fått nødvendig klauvpleie? </vt:lpstr>
      <vt:lpstr>Er alle dyr jevnt over fri for sår og hevelser? </vt:lpstr>
      <vt:lpstr>Er alle kalvene jevnt over fri for kliniske tegn på sjukdom? </vt:lpstr>
      <vt:lpstr>Rutiner og andre forhold</vt:lpstr>
      <vt:lpstr>Er det gode rutiner for bruk av beite/luftegård?</vt:lpstr>
      <vt:lpstr>Er det gode rutiner for bruk av kutrener?</vt:lpstr>
      <vt:lpstr>Er det gode rutiner for håndtering av kalvende kyr  og nyfødt kalv?</vt:lpstr>
      <vt:lpstr>Er det gode rutiner for håndtering av dyr som trenger spesiell oppfølging (sjuke og skadde dyr)?</vt:lpstr>
      <vt:lpstr>Er det gjort ekstra tiltak for å bedre dyrevelferden?</vt:lpstr>
      <vt:lpstr>Er det identifisert andre forhold som påvirker  dyrevelferden negativt?</vt:lpstr>
      <vt:lpstr>Smittevern</vt:lpstr>
      <vt:lpstr>Er det funksjonell smittesluse for persontrafikk?</vt:lpstr>
      <vt:lpstr>Er det tilfredsstillende smittevern ved inn- og utlasting  av dyr?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Innhold i dyrevelferdsbesøket </dc:title>
  <dc:creator>Tora Saltnes</dc:creator>
  <cp:lastModifiedBy>Tora Saltnes</cp:lastModifiedBy>
  <cp:revision>2</cp:revision>
  <cp:lastPrinted>2017-12-14T11:35:23Z</cp:lastPrinted>
  <dcterms:created xsi:type="dcterms:W3CDTF">2021-11-08T08:03:40Z</dcterms:created>
  <dcterms:modified xsi:type="dcterms:W3CDTF">2021-11-08T11:54:55Z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0x010100E3689FC52559C94D99F2CDA4F29DB6A5</vt:lpwstr>
  </property>
</Properties>
</file>